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ns 1 Bold" charset="1" panose="00000000000000000000"/>
      <p:regular r:id="rId28"/>
    </p:embeddedFont>
    <p:embeddedFont>
      <p:font typeface="Open Sans 1 Bold Italics" charset="1" panose="00000000000000000000"/>
      <p:regular r:id="rId29"/>
    </p:embeddedFont>
    <p:embeddedFont>
      <p:font typeface="Open Sans 2 Bold" charset="1" panose="020B0806030504020204"/>
      <p:regular r:id="rId30"/>
    </p:embeddedFont>
    <p:embeddedFont>
      <p:font typeface="Open Sans 2" charset="1" panose="020B0606030504020204"/>
      <p:regular r:id="rId31"/>
    </p:embeddedFont>
    <p:embeddedFont>
      <p:font typeface="Chunk Five" charset="1" panose="00000500000000000000"/>
      <p:regular r:id="rId32"/>
    </p:embeddedFont>
    <p:embeddedFont>
      <p:font typeface="Open Sans 2 Bold Italics" charset="1" panose="020B0806030504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981" y="-8244281"/>
            <a:ext cx="18545961" cy="18545961"/>
          </a:xfrm>
          <a:custGeom>
            <a:avLst/>
            <a:gdLst/>
            <a:ahLst/>
            <a:cxnLst/>
            <a:rect r="r" b="b" t="t" l="l"/>
            <a:pathLst>
              <a:path h="18545961" w="18545961">
                <a:moveTo>
                  <a:pt x="0" y="0"/>
                </a:moveTo>
                <a:lnTo>
                  <a:pt x="18545962" y="0"/>
                </a:lnTo>
                <a:lnTo>
                  <a:pt x="18545962" y="18545962"/>
                </a:lnTo>
                <a:lnTo>
                  <a:pt x="0" y="1854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23986" y="2359048"/>
            <a:ext cx="12240027" cy="151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2"/>
              </a:lnSpc>
            </a:pPr>
            <a:r>
              <a:rPr lang="en-US" b="true" sz="5640">
                <a:solidFill>
                  <a:srgbClr val="887BB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Content-Based Image Retrieval System for Museum Art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61299" y="5235141"/>
            <a:ext cx="11765401" cy="2497938"/>
            <a:chOff x="0" y="0"/>
            <a:chExt cx="15687202" cy="33305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9226"/>
              <a:ext cx="15687202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99"/>
                </a:lnSpc>
              </a:pPr>
            </a:p>
            <a:p>
              <a:pPr algn="ctr" marL="0" indent="0" lvl="0">
                <a:lnSpc>
                  <a:spcPts val="34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6603" y="-66675"/>
              <a:ext cx="15650599" cy="1551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</a:pPr>
              <a:r>
                <a:rPr lang="en-US" b="true" sz="3399" i="true">
                  <a:solidFill>
                    <a:srgbClr val="887BB0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Master’s Degree in Computer Vision</a:t>
              </a:r>
            </a:p>
            <a:p>
              <a:pPr algn="ctr" marL="0" indent="0" lvl="0">
                <a:lnSpc>
                  <a:spcPts val="4759"/>
                </a:lnSpc>
              </a:pPr>
              <a:r>
                <a:rPr lang="en-US" b="true" sz="3399" i="true">
                  <a:solidFill>
                    <a:srgbClr val="887BB0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C1 Course — Introduction to Human and Computer Vision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79935" y="4388312"/>
            <a:ext cx="14328130" cy="332479"/>
            <a:chOff x="0" y="0"/>
            <a:chExt cx="19104174" cy="443305"/>
          </a:xfrm>
        </p:grpSpPr>
        <p:sp>
          <p:nvSpPr>
            <p:cNvPr name="AutoShape 8" id="8"/>
            <p:cNvSpPr/>
            <p:nvPr/>
          </p:nvSpPr>
          <p:spPr>
            <a:xfrm flipV="true">
              <a:off x="0" y="221653"/>
              <a:ext cx="9035220" cy="0"/>
            </a:xfrm>
            <a:prstGeom prst="line">
              <a:avLst/>
            </a:prstGeom>
            <a:ln cap="flat" w="50800">
              <a:solidFill>
                <a:srgbClr val="887BB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10067399" y="221653"/>
              <a:ext cx="9036774" cy="0"/>
            </a:xfrm>
            <a:prstGeom prst="line">
              <a:avLst/>
            </a:prstGeom>
            <a:ln cap="flat" w="50800">
              <a:solidFill>
                <a:srgbClr val="887BB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330046" y="0"/>
              <a:ext cx="443305" cy="443305"/>
            </a:xfrm>
            <a:custGeom>
              <a:avLst/>
              <a:gdLst/>
              <a:ahLst/>
              <a:cxnLst/>
              <a:rect r="r" b="b" t="t" l="l"/>
              <a:pathLst>
                <a:path h="443305" w="443305">
                  <a:moveTo>
                    <a:pt x="0" y="0"/>
                  </a:moveTo>
                  <a:lnTo>
                    <a:pt x="443305" y="0"/>
                  </a:lnTo>
                  <a:lnTo>
                    <a:pt x="443305" y="443305"/>
                  </a:lnTo>
                  <a:lnTo>
                    <a:pt x="0" y="443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506420" y="6768131"/>
            <a:ext cx="127515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Team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632871" y="3130617"/>
            <a:ext cx="7626429" cy="5356265"/>
            <a:chOff x="0" y="0"/>
            <a:chExt cx="2008607" cy="14107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8607" cy="1410703"/>
            </a:xfrm>
            <a:custGeom>
              <a:avLst/>
              <a:gdLst/>
              <a:ahLst/>
              <a:cxnLst/>
              <a:rect r="r" b="b" t="t" l="l"/>
              <a:pathLst>
                <a:path h="1410703" w="2008607">
                  <a:moveTo>
                    <a:pt x="0" y="0"/>
                  </a:moveTo>
                  <a:lnTo>
                    <a:pt x="2008607" y="0"/>
                  </a:lnTo>
                  <a:lnTo>
                    <a:pt x="2008607" y="1410703"/>
                  </a:lnTo>
                  <a:lnTo>
                    <a:pt x="0" y="1410703"/>
                  </a:lnTo>
                  <a:close/>
                </a:path>
              </a:pathLst>
            </a:custGeom>
            <a:solidFill>
              <a:srgbClr val="FDFAFF"/>
            </a:solidFill>
            <a:ln w="57150" cap="sq">
              <a:solidFill>
                <a:srgbClr val="887BB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08607" cy="1439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62114" y="3274769"/>
            <a:ext cx="6767943" cy="5049100"/>
          </a:xfrm>
          <a:custGeom>
            <a:avLst/>
            <a:gdLst/>
            <a:ahLst/>
            <a:cxnLst/>
            <a:rect r="r" b="b" t="t" l="l"/>
            <a:pathLst>
              <a:path h="5049100" w="6767943">
                <a:moveTo>
                  <a:pt x="0" y="0"/>
                </a:moveTo>
                <a:lnTo>
                  <a:pt x="6767943" y="0"/>
                </a:lnTo>
                <a:lnTo>
                  <a:pt x="6767943" y="5049100"/>
                </a:lnTo>
                <a:lnTo>
                  <a:pt x="0" y="504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121187"/>
            <a:ext cx="7626429" cy="5356265"/>
            <a:chOff x="0" y="0"/>
            <a:chExt cx="2008607" cy="14107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08607" cy="1410703"/>
            </a:xfrm>
            <a:custGeom>
              <a:avLst/>
              <a:gdLst/>
              <a:ahLst/>
              <a:cxnLst/>
              <a:rect r="r" b="b" t="t" l="l"/>
              <a:pathLst>
                <a:path h="1410703" w="2008607">
                  <a:moveTo>
                    <a:pt x="0" y="0"/>
                  </a:moveTo>
                  <a:lnTo>
                    <a:pt x="2008607" y="0"/>
                  </a:lnTo>
                  <a:lnTo>
                    <a:pt x="2008607" y="1410703"/>
                  </a:lnTo>
                  <a:lnTo>
                    <a:pt x="0" y="1410703"/>
                  </a:lnTo>
                  <a:close/>
                </a:path>
              </a:pathLst>
            </a:custGeom>
            <a:solidFill>
              <a:srgbClr val="FBF8FF"/>
            </a:solidFill>
            <a:ln w="57150" cap="sq">
              <a:solidFill>
                <a:srgbClr val="887BB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08607" cy="1439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57943" y="3284200"/>
            <a:ext cx="6767943" cy="5049100"/>
          </a:xfrm>
          <a:custGeom>
            <a:avLst/>
            <a:gdLst/>
            <a:ahLst/>
            <a:cxnLst/>
            <a:rect r="r" b="b" t="t" l="l"/>
            <a:pathLst>
              <a:path h="5049100" w="6767943">
                <a:moveTo>
                  <a:pt x="0" y="0"/>
                </a:moveTo>
                <a:lnTo>
                  <a:pt x="6767943" y="0"/>
                </a:lnTo>
                <a:lnTo>
                  <a:pt x="6767943" y="5049100"/>
                </a:lnTo>
                <a:lnTo>
                  <a:pt x="0" y="504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Matcher </a:t>
            </a: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Parameters vs. MAP@K1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Optimal Descriptor Parameters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64617"/>
            <a:ext cx="16230600" cy="345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We performed a </a:t>
            </a:r>
            <a:r>
              <a:rPr lang="en-US" sz="35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grid search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to explore multiple combinations of descriptor parameters systematically. </a:t>
            </a:r>
          </a:p>
          <a:p>
            <a:pPr algn="just">
              <a:lnSpc>
                <a:spcPts val="350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Best descriptor setups:  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63050" y="5196058"/>
            <a:ext cx="8096250" cy="4062242"/>
            <a:chOff x="0" y="0"/>
            <a:chExt cx="2132346" cy="10698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2346" cy="1069891"/>
            </a:xfrm>
            <a:custGeom>
              <a:avLst/>
              <a:gdLst/>
              <a:ahLst/>
              <a:cxnLst/>
              <a:rect r="r" b="b" t="t" l="l"/>
              <a:pathLst>
                <a:path h="1069891" w="2132346">
                  <a:moveTo>
                    <a:pt x="24862" y="0"/>
                  </a:moveTo>
                  <a:lnTo>
                    <a:pt x="2107484" y="0"/>
                  </a:lnTo>
                  <a:cubicBezTo>
                    <a:pt x="2114077" y="0"/>
                    <a:pt x="2120401" y="2619"/>
                    <a:pt x="2125064" y="7282"/>
                  </a:cubicBezTo>
                  <a:cubicBezTo>
                    <a:pt x="2129726" y="11944"/>
                    <a:pt x="2132346" y="18268"/>
                    <a:pt x="2132346" y="24862"/>
                  </a:cubicBezTo>
                  <a:lnTo>
                    <a:pt x="2132346" y="1045029"/>
                  </a:lnTo>
                  <a:cubicBezTo>
                    <a:pt x="2132346" y="1051623"/>
                    <a:pt x="2129726" y="1057946"/>
                    <a:pt x="2125064" y="1062609"/>
                  </a:cubicBezTo>
                  <a:cubicBezTo>
                    <a:pt x="2120401" y="1067271"/>
                    <a:pt x="2114077" y="1069891"/>
                    <a:pt x="2107484" y="1069891"/>
                  </a:cubicBezTo>
                  <a:lnTo>
                    <a:pt x="24862" y="1069891"/>
                  </a:lnTo>
                  <a:cubicBezTo>
                    <a:pt x="11131" y="1069891"/>
                    <a:pt x="0" y="1058760"/>
                    <a:pt x="0" y="1045029"/>
                  </a:cubicBezTo>
                  <a:lnTo>
                    <a:pt x="0" y="24862"/>
                  </a:lnTo>
                  <a:cubicBezTo>
                    <a:pt x="0" y="11131"/>
                    <a:pt x="11131" y="0"/>
                    <a:pt x="24862" y="0"/>
                  </a:cubicBezTo>
                  <a:close/>
                </a:path>
              </a:pathLst>
            </a:custGeom>
            <a:solidFill>
              <a:srgbClr val="EDCBF6"/>
            </a:solidFill>
            <a:ln w="38100" cap="rnd">
              <a:solidFill>
                <a:srgbClr val="BEA1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132346" cy="112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AKAZE</a:t>
              </a:r>
            </a:p>
            <a:p>
              <a:pPr algn="ctr">
                <a:lnSpc>
                  <a:spcPts val="37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threshold: 0.0001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descript</a:t>
              </a: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or_size: 0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descriptor_cha</a:t>
              </a: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nnels: 3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(...)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96058"/>
            <a:ext cx="7885580" cy="4062242"/>
            <a:chOff x="0" y="0"/>
            <a:chExt cx="2076861" cy="10698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6861" cy="1069891"/>
            </a:xfrm>
            <a:custGeom>
              <a:avLst/>
              <a:gdLst/>
              <a:ahLst/>
              <a:cxnLst/>
              <a:rect r="r" b="b" t="t" l="l"/>
              <a:pathLst>
                <a:path h="1069891" w="2076861">
                  <a:moveTo>
                    <a:pt x="25526" y="0"/>
                  </a:moveTo>
                  <a:lnTo>
                    <a:pt x="2051334" y="0"/>
                  </a:lnTo>
                  <a:cubicBezTo>
                    <a:pt x="2065432" y="0"/>
                    <a:pt x="2076861" y="11429"/>
                    <a:pt x="2076861" y="25526"/>
                  </a:cubicBezTo>
                  <a:lnTo>
                    <a:pt x="2076861" y="1044364"/>
                  </a:lnTo>
                  <a:cubicBezTo>
                    <a:pt x="2076861" y="1058462"/>
                    <a:pt x="2065432" y="1069891"/>
                    <a:pt x="2051334" y="1069891"/>
                  </a:cubicBezTo>
                  <a:lnTo>
                    <a:pt x="25526" y="1069891"/>
                  </a:lnTo>
                  <a:cubicBezTo>
                    <a:pt x="11429" y="1069891"/>
                    <a:pt x="0" y="1058462"/>
                    <a:pt x="0" y="1044364"/>
                  </a:cubicBezTo>
                  <a:lnTo>
                    <a:pt x="0" y="25526"/>
                  </a:lnTo>
                  <a:cubicBezTo>
                    <a:pt x="0" y="11429"/>
                    <a:pt x="11429" y="0"/>
                    <a:pt x="25526" y="0"/>
                  </a:cubicBezTo>
                  <a:close/>
                </a:path>
              </a:pathLst>
            </a:custGeom>
            <a:solidFill>
              <a:srgbClr val="D8C7FA"/>
            </a:solidFill>
            <a:ln w="38100" cap="rnd">
              <a:solidFill>
                <a:srgbClr val="BEA1F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076861" cy="112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ORB</a:t>
              </a:r>
            </a:p>
            <a:p>
              <a:pPr algn="ctr">
                <a:lnSpc>
                  <a:spcPts val="37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WTA_K: 3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n_featu</a:t>
              </a: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res: 500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scale_factor: 1.2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n_levels: 6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(...)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87B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33462" y="4354720"/>
            <a:ext cx="16230600" cy="131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47"/>
              </a:lnSpc>
              <a:spcBef>
                <a:spcPct val="0"/>
              </a:spcBef>
            </a:pPr>
            <a:r>
              <a:rPr lang="en-US" sz="6891" strike="noStrike" u="none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System Evaluation (MAP@K)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15842" y="5884877"/>
            <a:ext cx="3608786" cy="3223445"/>
            <a:chOff x="0" y="0"/>
            <a:chExt cx="950462" cy="848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0462" cy="848973"/>
            </a:xfrm>
            <a:custGeom>
              <a:avLst/>
              <a:gdLst/>
              <a:ahLst/>
              <a:cxnLst/>
              <a:rect r="r" b="b" t="t" l="l"/>
              <a:pathLst>
                <a:path h="848973" w="950462">
                  <a:moveTo>
                    <a:pt x="55778" y="0"/>
                  </a:moveTo>
                  <a:lnTo>
                    <a:pt x="894684" y="0"/>
                  </a:lnTo>
                  <a:cubicBezTo>
                    <a:pt x="925490" y="0"/>
                    <a:pt x="950462" y="24973"/>
                    <a:pt x="950462" y="55778"/>
                  </a:cubicBezTo>
                  <a:lnTo>
                    <a:pt x="950462" y="793195"/>
                  </a:lnTo>
                  <a:cubicBezTo>
                    <a:pt x="950462" y="824001"/>
                    <a:pt x="925490" y="848973"/>
                    <a:pt x="894684" y="848973"/>
                  </a:cubicBezTo>
                  <a:lnTo>
                    <a:pt x="55778" y="848973"/>
                  </a:lnTo>
                  <a:cubicBezTo>
                    <a:pt x="24973" y="848973"/>
                    <a:pt x="0" y="824001"/>
                    <a:pt x="0" y="793195"/>
                  </a:cubicBezTo>
                  <a:lnTo>
                    <a:pt x="0" y="55778"/>
                  </a:lnTo>
                  <a:cubicBezTo>
                    <a:pt x="0" y="24973"/>
                    <a:pt x="24973" y="0"/>
                    <a:pt x="55778" y="0"/>
                  </a:cubicBezTo>
                  <a:close/>
                </a:path>
              </a:pathLst>
            </a:custGeom>
            <a:solidFill>
              <a:srgbClr val="EDCBF6"/>
            </a:solidFill>
            <a:ln w="38100" cap="rnd">
              <a:solidFill>
                <a:srgbClr val="E2A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50462" cy="896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AKAZE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threshold: 0.0001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descript</a:t>
              </a: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or_size: 0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descriptor_cha</a:t>
              </a: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nnels: 3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(...)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5900" y="5884877"/>
            <a:ext cx="3608786" cy="3223445"/>
            <a:chOff x="0" y="0"/>
            <a:chExt cx="950462" cy="848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462" cy="848973"/>
            </a:xfrm>
            <a:custGeom>
              <a:avLst/>
              <a:gdLst/>
              <a:ahLst/>
              <a:cxnLst/>
              <a:rect r="r" b="b" t="t" l="l"/>
              <a:pathLst>
                <a:path h="848973" w="950462">
                  <a:moveTo>
                    <a:pt x="55778" y="0"/>
                  </a:moveTo>
                  <a:lnTo>
                    <a:pt x="894684" y="0"/>
                  </a:lnTo>
                  <a:cubicBezTo>
                    <a:pt x="925490" y="0"/>
                    <a:pt x="950462" y="24973"/>
                    <a:pt x="950462" y="55778"/>
                  </a:cubicBezTo>
                  <a:lnTo>
                    <a:pt x="950462" y="793195"/>
                  </a:lnTo>
                  <a:cubicBezTo>
                    <a:pt x="950462" y="824001"/>
                    <a:pt x="925490" y="848973"/>
                    <a:pt x="894684" y="848973"/>
                  </a:cubicBezTo>
                  <a:lnTo>
                    <a:pt x="55778" y="848973"/>
                  </a:lnTo>
                  <a:cubicBezTo>
                    <a:pt x="24973" y="848973"/>
                    <a:pt x="0" y="824001"/>
                    <a:pt x="0" y="793195"/>
                  </a:cubicBezTo>
                  <a:lnTo>
                    <a:pt x="0" y="55778"/>
                  </a:lnTo>
                  <a:cubicBezTo>
                    <a:pt x="0" y="24973"/>
                    <a:pt x="24973" y="0"/>
                    <a:pt x="55778" y="0"/>
                  </a:cubicBezTo>
                  <a:close/>
                </a:path>
              </a:pathLst>
            </a:custGeom>
            <a:solidFill>
              <a:srgbClr val="D8C7FA"/>
            </a:solidFill>
            <a:ln w="38100" cap="rnd">
              <a:solidFill>
                <a:srgbClr val="BEA1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50462" cy="896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ORB</a:t>
              </a:r>
            </a:p>
            <a:p>
              <a:pPr algn="ctr">
                <a:lnSpc>
                  <a:spcPts val="238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WTA_K: 3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n_featu</a:t>
              </a: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res: 500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scale_factor: 1.2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n_levels: 6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(...)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9283462" y="7024219"/>
            <a:ext cx="1147208" cy="944760"/>
            <a:chOff x="0" y="0"/>
            <a:chExt cx="6477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887BB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0650" y="136525"/>
              <a:ext cx="527050" cy="23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Evaluation metric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35303"/>
            <a:ext cx="14877455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MAP@K (Mean Average Precision) measures ranking performance.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High MAP@K → relevant database images retrieved at top positions.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34965" y="4908232"/>
            <a:ext cx="1656953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SETUPS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789505" y="5884877"/>
            <a:ext cx="6469795" cy="3223445"/>
            <a:chOff x="0" y="0"/>
            <a:chExt cx="1703915" cy="8490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3915" cy="849004"/>
            </a:xfrm>
            <a:custGeom>
              <a:avLst/>
              <a:gdLst/>
              <a:ahLst/>
              <a:cxnLst/>
              <a:rect r="r" b="b" t="t" l="l"/>
              <a:pathLst>
                <a:path h="849004" w="1703915">
                  <a:moveTo>
                    <a:pt x="1703915" y="8376"/>
                  </a:moveTo>
                  <a:lnTo>
                    <a:pt x="1703915" y="840628"/>
                  </a:lnTo>
                  <a:cubicBezTo>
                    <a:pt x="1703915" y="845254"/>
                    <a:pt x="1700164" y="849004"/>
                    <a:pt x="1695538" y="849004"/>
                  </a:cubicBezTo>
                  <a:lnTo>
                    <a:pt x="8376" y="849004"/>
                  </a:lnTo>
                  <a:cubicBezTo>
                    <a:pt x="3750" y="849004"/>
                    <a:pt x="0" y="845254"/>
                    <a:pt x="0" y="840628"/>
                  </a:cubicBezTo>
                  <a:lnTo>
                    <a:pt x="0" y="8376"/>
                  </a:lnTo>
                  <a:cubicBezTo>
                    <a:pt x="0" y="3750"/>
                    <a:pt x="3750" y="0"/>
                    <a:pt x="8376" y="0"/>
                  </a:cubicBezTo>
                  <a:lnTo>
                    <a:pt x="1695538" y="0"/>
                  </a:lnTo>
                  <a:cubicBezTo>
                    <a:pt x="1697760" y="0"/>
                    <a:pt x="1699890" y="883"/>
                    <a:pt x="1701461" y="2453"/>
                  </a:cubicBezTo>
                  <a:cubicBezTo>
                    <a:pt x="1703032" y="4024"/>
                    <a:pt x="1703915" y="6155"/>
                    <a:pt x="1703915" y="837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2A9F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703915" cy="906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MAP@K1:  ≈ 0.974</a:t>
              </a:r>
            </a:p>
            <a:p>
              <a:pPr algn="l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Correct Predicted Paintings: 38/39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059450" y="4908232"/>
            <a:ext cx="1929904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 u="sng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73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99411"/>
            <a:ext cx="9640799" cy="606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When it comes to </a:t>
            </a:r>
            <a:r>
              <a:rPr lang="en-US" b="true" sz="28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AKAZE</a:t>
            </a:r>
            <a:r>
              <a:rPr lang="en-US" sz="28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, lower </a:t>
            </a:r>
            <a:r>
              <a:rPr lang="en-US" b="true" sz="2800" i="true">
                <a:solidFill>
                  <a:srgbClr val="000000"/>
                </a:solidFill>
                <a:latin typeface="Open Sans 2 Bold Italics"/>
                <a:ea typeface="Open Sans 2 Bold Italics"/>
                <a:cs typeface="Open Sans 2 Bold Italics"/>
                <a:sym typeface="Open Sans 2 Bold Italics"/>
              </a:rPr>
              <a:t>”threshold”</a:t>
            </a:r>
            <a:r>
              <a:rPr lang="en-US" sz="28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→ more meaningful keypoints and improved retrieval accuracy.</a:t>
            </a:r>
          </a:p>
          <a:p>
            <a:pPr algn="just"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</a:t>
            </a: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mage downscaling + Gaussian blur</a:t>
            </a:r>
            <a:r>
              <a:rPr lang="en-US" sz="27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→ remove noise and minor details, keeping only </a:t>
            </a: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essential visual information</a:t>
            </a:r>
            <a:r>
              <a:rPr lang="en-US" sz="27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  <a:p>
            <a:pPr algn="just"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By tuning the </a:t>
            </a: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Lowe ratio</a:t>
            </a:r>
            <a:r>
              <a:rPr lang="en-US" sz="27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and </a:t>
            </a: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minimum good matches</a:t>
            </a:r>
            <a:r>
              <a:rPr lang="en-US" sz="27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close to their optimal values, the grid search provides enough variance to achieve </a:t>
            </a:r>
            <a:r>
              <a:rPr lang="en-US" b="true" sz="2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remarkably strong results.</a:t>
            </a:r>
          </a:p>
          <a:p>
            <a:pPr algn="just"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As shown in the plot on the right, </a:t>
            </a:r>
            <a:r>
              <a:rPr lang="en-US" b="true" sz="2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Crosscheck</a:t>
            </a: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sig</a:t>
            </a: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nificantly improves retrieval performance.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32996" y="3827357"/>
            <a:ext cx="6226304" cy="4918875"/>
            <a:chOff x="0" y="0"/>
            <a:chExt cx="8301738" cy="65585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301738" cy="6558500"/>
              <a:chOff x="0" y="0"/>
              <a:chExt cx="1785666" cy="141070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85666" cy="1410703"/>
              </a:xfrm>
              <a:custGeom>
                <a:avLst/>
                <a:gdLst/>
                <a:ahLst/>
                <a:cxnLst/>
                <a:rect r="r" b="b" t="t" l="l"/>
                <a:pathLst>
                  <a:path h="1410703" w="1785666">
                    <a:moveTo>
                      <a:pt x="0" y="0"/>
                    </a:moveTo>
                    <a:lnTo>
                      <a:pt x="1785666" y="0"/>
                    </a:lnTo>
                    <a:lnTo>
                      <a:pt x="1785666" y="1410703"/>
                    </a:lnTo>
                    <a:lnTo>
                      <a:pt x="0" y="1410703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887BB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785666" cy="1439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51504" y="239758"/>
              <a:ext cx="7598730" cy="6078984"/>
            </a:xfrm>
            <a:custGeom>
              <a:avLst/>
              <a:gdLst/>
              <a:ahLst/>
              <a:cxnLst/>
              <a:rect r="r" b="b" t="t" l="l"/>
              <a:pathLst>
                <a:path h="6078984" w="7598730">
                  <a:moveTo>
                    <a:pt x="0" y="0"/>
                  </a:moveTo>
                  <a:lnTo>
                    <a:pt x="7598730" y="0"/>
                  </a:lnTo>
                  <a:lnTo>
                    <a:pt x="7598730" y="6078984"/>
                  </a:lnTo>
                  <a:lnTo>
                    <a:pt x="0" y="6078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 and Observations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73120"/>
            <a:ext cx="290582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Key Findings: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9257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96213" y="2591450"/>
            <a:ext cx="8695573" cy="6666850"/>
            <a:chOff x="0" y="0"/>
            <a:chExt cx="11594097" cy="888913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594097" cy="8889134"/>
              <a:chOff x="0" y="0"/>
              <a:chExt cx="2424335" cy="185872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24335" cy="1858725"/>
              </a:xfrm>
              <a:custGeom>
                <a:avLst/>
                <a:gdLst/>
                <a:ahLst/>
                <a:cxnLst/>
                <a:rect r="r" b="b" t="t" l="l"/>
                <a:pathLst>
                  <a:path h="1858725" w="2424335">
                    <a:moveTo>
                      <a:pt x="0" y="0"/>
                    </a:moveTo>
                    <a:lnTo>
                      <a:pt x="2424335" y="0"/>
                    </a:lnTo>
                    <a:lnTo>
                      <a:pt x="2424335" y="1858725"/>
                    </a:lnTo>
                    <a:lnTo>
                      <a:pt x="0" y="1858725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887BB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2424335" cy="1887300"/>
              </a:xfrm>
              <a:prstGeom prst="rect">
                <a:avLst/>
              </a:prstGeom>
            </p:spPr>
            <p:txBody>
              <a:bodyPr anchor="ctr" rtlCol="false" tIns="46652" lIns="46652" bIns="46652" rIns="46652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581801" y="293271"/>
              <a:ext cx="10378239" cy="8302591"/>
            </a:xfrm>
            <a:custGeom>
              <a:avLst/>
              <a:gdLst/>
              <a:ahLst/>
              <a:cxnLst/>
              <a:rect r="r" b="b" t="t" l="l"/>
              <a:pathLst>
                <a:path h="8302591" w="10378239">
                  <a:moveTo>
                    <a:pt x="0" y="0"/>
                  </a:moveTo>
                  <a:lnTo>
                    <a:pt x="10378239" y="0"/>
                  </a:lnTo>
                  <a:lnTo>
                    <a:pt x="10378239" y="8302591"/>
                  </a:lnTo>
                  <a:lnTo>
                    <a:pt x="0" y="8302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 and Observations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73120"/>
            <a:ext cx="290582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Key Findings: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73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 and Observations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73120"/>
            <a:ext cx="290582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Key Findings: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824788" y="2591450"/>
            <a:ext cx="8695573" cy="6666850"/>
            <a:chOff x="0" y="0"/>
            <a:chExt cx="11594097" cy="888913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594097" cy="8889134"/>
              <a:chOff x="0" y="0"/>
              <a:chExt cx="2424335" cy="185872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24335" cy="1858725"/>
              </a:xfrm>
              <a:custGeom>
                <a:avLst/>
                <a:gdLst/>
                <a:ahLst/>
                <a:cxnLst/>
                <a:rect r="r" b="b" t="t" l="l"/>
                <a:pathLst>
                  <a:path h="1858725" w="2424335">
                    <a:moveTo>
                      <a:pt x="0" y="0"/>
                    </a:moveTo>
                    <a:lnTo>
                      <a:pt x="2424335" y="0"/>
                    </a:lnTo>
                    <a:lnTo>
                      <a:pt x="2424335" y="1858725"/>
                    </a:lnTo>
                    <a:lnTo>
                      <a:pt x="0" y="1858725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887BB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424335" cy="1887300"/>
              </a:xfrm>
              <a:prstGeom prst="rect">
                <a:avLst/>
              </a:prstGeom>
            </p:spPr>
            <p:txBody>
              <a:bodyPr anchor="ctr" rtlCol="false" tIns="47989" lIns="47989" bIns="47989" rIns="4798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752549" y="408967"/>
              <a:ext cx="10088999" cy="8071199"/>
            </a:xfrm>
            <a:custGeom>
              <a:avLst/>
              <a:gdLst/>
              <a:ahLst/>
              <a:cxnLst/>
              <a:rect r="r" b="b" t="t" l="l"/>
              <a:pathLst>
                <a:path h="8071199" w="10088999">
                  <a:moveTo>
                    <a:pt x="0" y="0"/>
                  </a:moveTo>
                  <a:lnTo>
                    <a:pt x="10088999" y="0"/>
                  </a:lnTo>
                  <a:lnTo>
                    <a:pt x="10088999" y="8071199"/>
                  </a:lnTo>
                  <a:lnTo>
                    <a:pt x="0" y="807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783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 and Observations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55268"/>
            <a:ext cx="41338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Qualitative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3719446"/>
            <a:ext cx="4412815" cy="3807682"/>
          </a:xfrm>
          <a:custGeom>
            <a:avLst/>
            <a:gdLst/>
            <a:ahLst/>
            <a:cxnLst/>
            <a:rect r="r" b="b" t="t" l="l"/>
            <a:pathLst>
              <a:path h="3807682" w="4412815">
                <a:moveTo>
                  <a:pt x="0" y="0"/>
                </a:moveTo>
                <a:lnTo>
                  <a:pt x="4412815" y="0"/>
                </a:lnTo>
                <a:lnTo>
                  <a:pt x="4412815" y="3807682"/>
                </a:lnTo>
                <a:lnTo>
                  <a:pt x="0" y="380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9781" y="3719446"/>
            <a:ext cx="4412815" cy="3807682"/>
          </a:xfrm>
          <a:custGeom>
            <a:avLst/>
            <a:gdLst/>
            <a:ahLst/>
            <a:cxnLst/>
            <a:rect r="r" b="b" t="t" l="l"/>
            <a:pathLst>
              <a:path h="3807682" w="4412815">
                <a:moveTo>
                  <a:pt x="0" y="0"/>
                </a:moveTo>
                <a:lnTo>
                  <a:pt x="4412815" y="0"/>
                </a:lnTo>
                <a:lnTo>
                  <a:pt x="4412815" y="3807682"/>
                </a:lnTo>
                <a:lnTo>
                  <a:pt x="0" y="3807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04785" y="3719446"/>
            <a:ext cx="4889479" cy="3807682"/>
          </a:xfrm>
          <a:custGeom>
            <a:avLst/>
            <a:gdLst/>
            <a:ahLst/>
            <a:cxnLst/>
            <a:rect r="r" b="b" t="t" l="l"/>
            <a:pathLst>
              <a:path h="3807682" w="4889479">
                <a:moveTo>
                  <a:pt x="0" y="0"/>
                </a:moveTo>
                <a:lnTo>
                  <a:pt x="4889479" y="0"/>
                </a:lnTo>
                <a:lnTo>
                  <a:pt x="4889479" y="3807682"/>
                </a:lnTo>
                <a:lnTo>
                  <a:pt x="0" y="3807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5441515" y="5623287"/>
            <a:ext cx="77826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10632596" y="5623287"/>
            <a:ext cx="137218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7966350"/>
            <a:ext cx="4412815" cy="623107"/>
            <a:chOff x="0" y="0"/>
            <a:chExt cx="1162223" cy="1641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223" cy="164111"/>
            </a:xfrm>
            <a:custGeom>
              <a:avLst/>
              <a:gdLst/>
              <a:ahLst/>
              <a:cxnLst/>
              <a:rect r="r" b="b" t="t" l="l"/>
              <a:pathLst>
                <a:path h="164111" w="1162223">
                  <a:moveTo>
                    <a:pt x="17544" y="0"/>
                  </a:moveTo>
                  <a:lnTo>
                    <a:pt x="1144679" y="0"/>
                  </a:lnTo>
                  <a:cubicBezTo>
                    <a:pt x="1149332" y="0"/>
                    <a:pt x="1153794" y="1848"/>
                    <a:pt x="1157084" y="5139"/>
                  </a:cubicBezTo>
                  <a:cubicBezTo>
                    <a:pt x="1160374" y="8429"/>
                    <a:pt x="1162223" y="12891"/>
                    <a:pt x="1162223" y="17544"/>
                  </a:cubicBezTo>
                  <a:lnTo>
                    <a:pt x="1162223" y="146566"/>
                  </a:lnTo>
                  <a:cubicBezTo>
                    <a:pt x="1162223" y="151219"/>
                    <a:pt x="1160374" y="155682"/>
                    <a:pt x="1157084" y="158972"/>
                  </a:cubicBezTo>
                  <a:cubicBezTo>
                    <a:pt x="1153794" y="162262"/>
                    <a:pt x="1149332" y="164111"/>
                    <a:pt x="1144679" y="164111"/>
                  </a:cubicBezTo>
                  <a:lnTo>
                    <a:pt x="17544" y="164111"/>
                  </a:lnTo>
                  <a:cubicBezTo>
                    <a:pt x="12891" y="164111"/>
                    <a:pt x="8429" y="162262"/>
                    <a:pt x="5139" y="158972"/>
                  </a:cubicBezTo>
                  <a:cubicBezTo>
                    <a:pt x="1848" y="155682"/>
                    <a:pt x="0" y="151219"/>
                    <a:pt x="0" y="146566"/>
                  </a:cubicBezTo>
                  <a:lnTo>
                    <a:pt x="0" y="17544"/>
                  </a:lnTo>
                  <a:cubicBezTo>
                    <a:pt x="0" y="12891"/>
                    <a:pt x="1848" y="8429"/>
                    <a:pt x="5139" y="5139"/>
                  </a:cubicBezTo>
                  <a:cubicBezTo>
                    <a:pt x="8429" y="1848"/>
                    <a:pt x="12891" y="0"/>
                    <a:pt x="1754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62223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Query Image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19781" y="7966350"/>
            <a:ext cx="4412815" cy="623107"/>
            <a:chOff x="0" y="0"/>
            <a:chExt cx="1162223" cy="164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2223" cy="164111"/>
            </a:xfrm>
            <a:custGeom>
              <a:avLst/>
              <a:gdLst/>
              <a:ahLst/>
              <a:cxnLst/>
              <a:rect r="r" b="b" t="t" l="l"/>
              <a:pathLst>
                <a:path h="164111" w="1162223">
                  <a:moveTo>
                    <a:pt x="17544" y="0"/>
                  </a:moveTo>
                  <a:lnTo>
                    <a:pt x="1144679" y="0"/>
                  </a:lnTo>
                  <a:cubicBezTo>
                    <a:pt x="1149332" y="0"/>
                    <a:pt x="1153794" y="1848"/>
                    <a:pt x="1157084" y="5139"/>
                  </a:cubicBezTo>
                  <a:cubicBezTo>
                    <a:pt x="1160374" y="8429"/>
                    <a:pt x="1162223" y="12891"/>
                    <a:pt x="1162223" y="17544"/>
                  </a:cubicBezTo>
                  <a:lnTo>
                    <a:pt x="1162223" y="146566"/>
                  </a:lnTo>
                  <a:cubicBezTo>
                    <a:pt x="1162223" y="151219"/>
                    <a:pt x="1160374" y="155682"/>
                    <a:pt x="1157084" y="158972"/>
                  </a:cubicBezTo>
                  <a:cubicBezTo>
                    <a:pt x="1153794" y="162262"/>
                    <a:pt x="1149332" y="164111"/>
                    <a:pt x="1144679" y="164111"/>
                  </a:cubicBezTo>
                  <a:lnTo>
                    <a:pt x="17544" y="164111"/>
                  </a:lnTo>
                  <a:cubicBezTo>
                    <a:pt x="12891" y="164111"/>
                    <a:pt x="8429" y="162262"/>
                    <a:pt x="5139" y="158972"/>
                  </a:cubicBezTo>
                  <a:cubicBezTo>
                    <a:pt x="1848" y="155682"/>
                    <a:pt x="0" y="151219"/>
                    <a:pt x="0" y="146566"/>
                  </a:cubicBezTo>
                  <a:lnTo>
                    <a:pt x="0" y="17544"/>
                  </a:lnTo>
                  <a:cubicBezTo>
                    <a:pt x="0" y="12891"/>
                    <a:pt x="1848" y="8429"/>
                    <a:pt x="5139" y="5139"/>
                  </a:cubicBezTo>
                  <a:cubicBezTo>
                    <a:pt x="8429" y="1848"/>
                    <a:pt x="12891" y="0"/>
                    <a:pt x="1754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62223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Extracted Mask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04785" y="7966350"/>
            <a:ext cx="4889479" cy="623107"/>
            <a:chOff x="0" y="0"/>
            <a:chExt cx="1287764" cy="1641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7764" cy="164111"/>
            </a:xfrm>
            <a:custGeom>
              <a:avLst/>
              <a:gdLst/>
              <a:ahLst/>
              <a:cxnLst/>
              <a:rect r="r" b="b" t="t" l="l"/>
              <a:pathLst>
                <a:path h="164111" w="1287764">
                  <a:moveTo>
                    <a:pt x="15834" y="0"/>
                  </a:moveTo>
                  <a:lnTo>
                    <a:pt x="1271930" y="0"/>
                  </a:lnTo>
                  <a:cubicBezTo>
                    <a:pt x="1276130" y="0"/>
                    <a:pt x="1280157" y="1668"/>
                    <a:pt x="1283126" y="4638"/>
                  </a:cubicBezTo>
                  <a:cubicBezTo>
                    <a:pt x="1286096" y="7607"/>
                    <a:pt x="1287764" y="11634"/>
                    <a:pt x="1287764" y="15834"/>
                  </a:cubicBezTo>
                  <a:lnTo>
                    <a:pt x="1287764" y="148277"/>
                  </a:lnTo>
                  <a:cubicBezTo>
                    <a:pt x="1287764" y="157022"/>
                    <a:pt x="1280675" y="164111"/>
                    <a:pt x="1271930" y="164111"/>
                  </a:cubicBezTo>
                  <a:lnTo>
                    <a:pt x="15834" y="164111"/>
                  </a:lnTo>
                  <a:cubicBezTo>
                    <a:pt x="7089" y="164111"/>
                    <a:pt x="0" y="157022"/>
                    <a:pt x="0" y="148277"/>
                  </a:cubicBezTo>
                  <a:lnTo>
                    <a:pt x="0" y="15834"/>
                  </a:lnTo>
                  <a:cubicBezTo>
                    <a:pt x="0" y="7089"/>
                    <a:pt x="7089" y="0"/>
                    <a:pt x="1583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87764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Retrieved Image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783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3832" y="3126272"/>
            <a:ext cx="2458671" cy="5346371"/>
          </a:xfrm>
          <a:custGeom>
            <a:avLst/>
            <a:gdLst/>
            <a:ahLst/>
            <a:cxnLst/>
            <a:rect r="r" b="b" t="t" l="l"/>
            <a:pathLst>
              <a:path h="5346371" w="2458671">
                <a:moveTo>
                  <a:pt x="0" y="0"/>
                </a:moveTo>
                <a:lnTo>
                  <a:pt x="2458670" y="0"/>
                </a:lnTo>
                <a:lnTo>
                  <a:pt x="2458670" y="5346371"/>
                </a:lnTo>
                <a:lnTo>
                  <a:pt x="0" y="5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31182" y="3126272"/>
            <a:ext cx="2436684" cy="5346371"/>
          </a:xfrm>
          <a:custGeom>
            <a:avLst/>
            <a:gdLst/>
            <a:ahLst/>
            <a:cxnLst/>
            <a:rect r="r" b="b" t="t" l="l"/>
            <a:pathLst>
              <a:path h="5346371" w="2436684">
                <a:moveTo>
                  <a:pt x="0" y="0"/>
                </a:moveTo>
                <a:lnTo>
                  <a:pt x="2436684" y="0"/>
                </a:lnTo>
                <a:lnTo>
                  <a:pt x="2436684" y="5346371"/>
                </a:lnTo>
                <a:lnTo>
                  <a:pt x="0" y="5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96853" y="3126272"/>
            <a:ext cx="2458671" cy="5346371"/>
          </a:xfrm>
          <a:custGeom>
            <a:avLst/>
            <a:gdLst/>
            <a:ahLst/>
            <a:cxnLst/>
            <a:rect r="r" b="b" t="t" l="l"/>
            <a:pathLst>
              <a:path h="5346371" w="2458671">
                <a:moveTo>
                  <a:pt x="0" y="0"/>
                </a:moveTo>
                <a:lnTo>
                  <a:pt x="2458671" y="0"/>
                </a:lnTo>
                <a:lnTo>
                  <a:pt x="2458671" y="5346371"/>
                </a:lnTo>
                <a:lnTo>
                  <a:pt x="0" y="5346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Results and Observations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55268"/>
            <a:ext cx="413385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Qualitative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8946746"/>
            <a:ext cx="4412815" cy="623107"/>
            <a:chOff x="0" y="0"/>
            <a:chExt cx="1162223" cy="1641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2223" cy="164111"/>
            </a:xfrm>
            <a:custGeom>
              <a:avLst/>
              <a:gdLst/>
              <a:ahLst/>
              <a:cxnLst/>
              <a:rect r="r" b="b" t="t" l="l"/>
              <a:pathLst>
                <a:path h="164111" w="1162223">
                  <a:moveTo>
                    <a:pt x="17544" y="0"/>
                  </a:moveTo>
                  <a:lnTo>
                    <a:pt x="1144679" y="0"/>
                  </a:lnTo>
                  <a:cubicBezTo>
                    <a:pt x="1149332" y="0"/>
                    <a:pt x="1153794" y="1848"/>
                    <a:pt x="1157084" y="5139"/>
                  </a:cubicBezTo>
                  <a:cubicBezTo>
                    <a:pt x="1160374" y="8429"/>
                    <a:pt x="1162223" y="12891"/>
                    <a:pt x="1162223" y="17544"/>
                  </a:cubicBezTo>
                  <a:lnTo>
                    <a:pt x="1162223" y="146566"/>
                  </a:lnTo>
                  <a:cubicBezTo>
                    <a:pt x="1162223" y="151219"/>
                    <a:pt x="1160374" y="155682"/>
                    <a:pt x="1157084" y="158972"/>
                  </a:cubicBezTo>
                  <a:cubicBezTo>
                    <a:pt x="1153794" y="162262"/>
                    <a:pt x="1149332" y="164111"/>
                    <a:pt x="1144679" y="164111"/>
                  </a:cubicBezTo>
                  <a:lnTo>
                    <a:pt x="17544" y="164111"/>
                  </a:lnTo>
                  <a:cubicBezTo>
                    <a:pt x="12891" y="164111"/>
                    <a:pt x="8429" y="162262"/>
                    <a:pt x="5139" y="158972"/>
                  </a:cubicBezTo>
                  <a:cubicBezTo>
                    <a:pt x="1848" y="155682"/>
                    <a:pt x="0" y="151219"/>
                    <a:pt x="0" y="146566"/>
                  </a:cubicBezTo>
                  <a:lnTo>
                    <a:pt x="0" y="17544"/>
                  </a:lnTo>
                  <a:cubicBezTo>
                    <a:pt x="0" y="12891"/>
                    <a:pt x="1848" y="8429"/>
                    <a:pt x="5139" y="5139"/>
                  </a:cubicBezTo>
                  <a:cubicBezTo>
                    <a:pt x="8429" y="1848"/>
                    <a:pt x="12891" y="0"/>
                    <a:pt x="1754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62223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Query Image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19781" y="8946746"/>
            <a:ext cx="4412815" cy="623107"/>
            <a:chOff x="0" y="0"/>
            <a:chExt cx="1162223" cy="1641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2223" cy="164111"/>
            </a:xfrm>
            <a:custGeom>
              <a:avLst/>
              <a:gdLst/>
              <a:ahLst/>
              <a:cxnLst/>
              <a:rect r="r" b="b" t="t" l="l"/>
              <a:pathLst>
                <a:path h="164111" w="1162223">
                  <a:moveTo>
                    <a:pt x="17544" y="0"/>
                  </a:moveTo>
                  <a:lnTo>
                    <a:pt x="1144679" y="0"/>
                  </a:lnTo>
                  <a:cubicBezTo>
                    <a:pt x="1149332" y="0"/>
                    <a:pt x="1153794" y="1848"/>
                    <a:pt x="1157084" y="5139"/>
                  </a:cubicBezTo>
                  <a:cubicBezTo>
                    <a:pt x="1160374" y="8429"/>
                    <a:pt x="1162223" y="12891"/>
                    <a:pt x="1162223" y="17544"/>
                  </a:cubicBezTo>
                  <a:lnTo>
                    <a:pt x="1162223" y="146566"/>
                  </a:lnTo>
                  <a:cubicBezTo>
                    <a:pt x="1162223" y="151219"/>
                    <a:pt x="1160374" y="155682"/>
                    <a:pt x="1157084" y="158972"/>
                  </a:cubicBezTo>
                  <a:cubicBezTo>
                    <a:pt x="1153794" y="162262"/>
                    <a:pt x="1149332" y="164111"/>
                    <a:pt x="1144679" y="164111"/>
                  </a:cubicBezTo>
                  <a:lnTo>
                    <a:pt x="17544" y="164111"/>
                  </a:lnTo>
                  <a:cubicBezTo>
                    <a:pt x="12891" y="164111"/>
                    <a:pt x="8429" y="162262"/>
                    <a:pt x="5139" y="158972"/>
                  </a:cubicBezTo>
                  <a:cubicBezTo>
                    <a:pt x="1848" y="155682"/>
                    <a:pt x="0" y="151219"/>
                    <a:pt x="0" y="146566"/>
                  </a:cubicBezTo>
                  <a:lnTo>
                    <a:pt x="0" y="17544"/>
                  </a:lnTo>
                  <a:cubicBezTo>
                    <a:pt x="0" y="12891"/>
                    <a:pt x="1848" y="8429"/>
                    <a:pt x="5139" y="5139"/>
                  </a:cubicBezTo>
                  <a:cubicBezTo>
                    <a:pt x="8429" y="1848"/>
                    <a:pt x="12891" y="0"/>
                    <a:pt x="1754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62223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Extracted Mask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04785" y="8946746"/>
            <a:ext cx="4889479" cy="623107"/>
            <a:chOff x="0" y="0"/>
            <a:chExt cx="1287764" cy="1641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7764" cy="164111"/>
            </a:xfrm>
            <a:custGeom>
              <a:avLst/>
              <a:gdLst/>
              <a:ahLst/>
              <a:cxnLst/>
              <a:rect r="r" b="b" t="t" l="l"/>
              <a:pathLst>
                <a:path h="164111" w="1287764">
                  <a:moveTo>
                    <a:pt x="15834" y="0"/>
                  </a:moveTo>
                  <a:lnTo>
                    <a:pt x="1271930" y="0"/>
                  </a:lnTo>
                  <a:cubicBezTo>
                    <a:pt x="1276130" y="0"/>
                    <a:pt x="1280157" y="1668"/>
                    <a:pt x="1283126" y="4638"/>
                  </a:cubicBezTo>
                  <a:cubicBezTo>
                    <a:pt x="1286096" y="7607"/>
                    <a:pt x="1287764" y="11634"/>
                    <a:pt x="1287764" y="15834"/>
                  </a:cubicBezTo>
                  <a:lnTo>
                    <a:pt x="1287764" y="148277"/>
                  </a:lnTo>
                  <a:cubicBezTo>
                    <a:pt x="1287764" y="157022"/>
                    <a:pt x="1280675" y="164111"/>
                    <a:pt x="1271930" y="164111"/>
                  </a:cubicBezTo>
                  <a:lnTo>
                    <a:pt x="15834" y="164111"/>
                  </a:lnTo>
                  <a:cubicBezTo>
                    <a:pt x="7089" y="164111"/>
                    <a:pt x="0" y="157022"/>
                    <a:pt x="0" y="148277"/>
                  </a:cubicBezTo>
                  <a:lnTo>
                    <a:pt x="0" y="15834"/>
                  </a:lnTo>
                  <a:cubicBezTo>
                    <a:pt x="0" y="7089"/>
                    <a:pt x="7089" y="0"/>
                    <a:pt x="15834" y="0"/>
                  </a:cubicBezTo>
                  <a:close/>
                </a:path>
              </a:pathLst>
            </a:custGeom>
            <a:solidFill>
              <a:srgbClr val="D8C7FA"/>
            </a:solidFill>
            <a:ln w="38100" cap="sq">
              <a:solidFill>
                <a:srgbClr val="BEA1F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87764" cy="211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Retrieved Image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655524" y="5799457"/>
            <a:ext cx="357565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4612502" y="5799457"/>
            <a:ext cx="25843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0387" y="5755985"/>
            <a:ext cx="16668780" cy="3502315"/>
            <a:chOff x="0" y="0"/>
            <a:chExt cx="4390131" cy="922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90132" cy="922420"/>
            </a:xfrm>
            <a:custGeom>
              <a:avLst/>
              <a:gdLst/>
              <a:ahLst/>
              <a:cxnLst/>
              <a:rect r="r" b="b" t="t" l="l"/>
              <a:pathLst>
                <a:path h="922420" w="4390132">
                  <a:moveTo>
                    <a:pt x="0" y="0"/>
                  </a:moveTo>
                  <a:lnTo>
                    <a:pt x="4390132" y="0"/>
                  </a:lnTo>
                  <a:lnTo>
                    <a:pt x="4390132" y="922420"/>
                  </a:lnTo>
                  <a:lnTo>
                    <a:pt x="0" y="922420"/>
                  </a:lnTo>
                  <a:close/>
                </a:path>
              </a:pathLst>
            </a:custGeom>
            <a:solidFill>
              <a:srgbClr val="FBF8FF"/>
            </a:solidFill>
            <a:ln w="38100" cap="sq">
              <a:solidFill>
                <a:srgbClr val="887BB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90131" cy="950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0255" y="6011565"/>
            <a:ext cx="16249045" cy="2991154"/>
            <a:chOff x="0" y="0"/>
            <a:chExt cx="21665393" cy="39882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331823" y="0"/>
              <a:ext cx="6977154" cy="2869355"/>
            </a:xfrm>
            <a:custGeom>
              <a:avLst/>
              <a:gdLst/>
              <a:ahLst/>
              <a:cxnLst/>
              <a:rect r="r" b="b" t="t" l="l"/>
              <a:pathLst>
                <a:path h="2869355" w="6977154">
                  <a:moveTo>
                    <a:pt x="0" y="0"/>
                  </a:moveTo>
                  <a:lnTo>
                    <a:pt x="6977154" y="0"/>
                  </a:lnTo>
                  <a:lnTo>
                    <a:pt x="6977154" y="2869355"/>
                  </a:lnTo>
                  <a:lnTo>
                    <a:pt x="0" y="286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747455" y="0"/>
              <a:ext cx="6893345" cy="2869355"/>
            </a:xfrm>
            <a:custGeom>
              <a:avLst/>
              <a:gdLst/>
              <a:ahLst/>
              <a:cxnLst/>
              <a:rect r="r" b="b" t="t" l="l"/>
              <a:pathLst>
                <a:path h="2869355" w="6893345">
                  <a:moveTo>
                    <a:pt x="0" y="0"/>
                  </a:moveTo>
                  <a:lnTo>
                    <a:pt x="6893345" y="0"/>
                  </a:lnTo>
                  <a:lnTo>
                    <a:pt x="6893345" y="2869355"/>
                  </a:lnTo>
                  <a:lnTo>
                    <a:pt x="0" y="286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3345" cy="2869355"/>
            </a:xfrm>
            <a:custGeom>
              <a:avLst/>
              <a:gdLst/>
              <a:ahLst/>
              <a:cxnLst/>
              <a:rect r="r" b="b" t="t" l="l"/>
              <a:pathLst>
                <a:path h="2869355" w="6893345">
                  <a:moveTo>
                    <a:pt x="0" y="0"/>
                  </a:moveTo>
                  <a:lnTo>
                    <a:pt x="6893345" y="0"/>
                  </a:lnTo>
                  <a:lnTo>
                    <a:pt x="6893345" y="2869355"/>
                  </a:lnTo>
                  <a:lnTo>
                    <a:pt x="0" y="286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792262" y="3250422"/>
              <a:ext cx="5068722" cy="737784"/>
              <a:chOff x="0" y="0"/>
              <a:chExt cx="1037748" cy="1510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37748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1037748">
                    <a:moveTo>
                      <a:pt x="19649" y="0"/>
                    </a:moveTo>
                    <a:lnTo>
                      <a:pt x="1018099" y="0"/>
                    </a:lnTo>
                    <a:cubicBezTo>
                      <a:pt x="1028951" y="0"/>
                      <a:pt x="1037748" y="8797"/>
                      <a:pt x="1037748" y="19649"/>
                    </a:cubicBezTo>
                    <a:lnTo>
                      <a:pt x="1037748" y="131402"/>
                    </a:lnTo>
                    <a:cubicBezTo>
                      <a:pt x="1037748" y="136613"/>
                      <a:pt x="1035678" y="141611"/>
                      <a:pt x="1031993" y="145296"/>
                    </a:cubicBezTo>
                    <a:cubicBezTo>
                      <a:pt x="1028308" y="148981"/>
                      <a:pt x="1023310" y="151051"/>
                      <a:pt x="1018099" y="151051"/>
                    </a:cubicBezTo>
                    <a:lnTo>
                      <a:pt x="19649" y="151051"/>
                    </a:lnTo>
                    <a:cubicBezTo>
                      <a:pt x="8797" y="151051"/>
                      <a:pt x="0" y="142254"/>
                      <a:pt x="0" y="131402"/>
                    </a:cubicBezTo>
                    <a:lnTo>
                      <a:pt x="0" y="19649"/>
                    </a:lnTo>
                    <a:cubicBezTo>
                      <a:pt x="0" y="8797"/>
                      <a:pt x="8797" y="0"/>
                      <a:pt x="19649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037748" cy="19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4593" y="3363741"/>
              <a:ext cx="6868752" cy="418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4"/>
                </a:lnSpc>
              </a:pPr>
              <a:r>
                <a:rPr lang="en-US" sz="1896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Original Image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8153693" y="3250422"/>
              <a:ext cx="5068722" cy="737784"/>
              <a:chOff x="0" y="0"/>
              <a:chExt cx="1037748" cy="15105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37748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1037748">
                    <a:moveTo>
                      <a:pt x="19649" y="0"/>
                    </a:moveTo>
                    <a:lnTo>
                      <a:pt x="1018099" y="0"/>
                    </a:lnTo>
                    <a:cubicBezTo>
                      <a:pt x="1028951" y="0"/>
                      <a:pt x="1037748" y="8797"/>
                      <a:pt x="1037748" y="19649"/>
                    </a:cubicBezTo>
                    <a:lnTo>
                      <a:pt x="1037748" y="131402"/>
                    </a:lnTo>
                    <a:cubicBezTo>
                      <a:pt x="1037748" y="136613"/>
                      <a:pt x="1035678" y="141611"/>
                      <a:pt x="1031993" y="145296"/>
                    </a:cubicBezTo>
                    <a:cubicBezTo>
                      <a:pt x="1028308" y="148981"/>
                      <a:pt x="1023310" y="151051"/>
                      <a:pt x="1018099" y="151051"/>
                    </a:cubicBezTo>
                    <a:lnTo>
                      <a:pt x="19649" y="151051"/>
                    </a:lnTo>
                    <a:cubicBezTo>
                      <a:pt x="8797" y="151051"/>
                      <a:pt x="0" y="142254"/>
                      <a:pt x="0" y="131402"/>
                    </a:cubicBezTo>
                    <a:lnTo>
                      <a:pt x="0" y="19649"/>
                    </a:lnTo>
                    <a:cubicBezTo>
                      <a:pt x="0" y="8797"/>
                      <a:pt x="8797" y="0"/>
                      <a:pt x="19649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037748" cy="19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386024" y="3363741"/>
              <a:ext cx="6868752" cy="418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4"/>
                </a:lnSpc>
              </a:pPr>
              <a:r>
                <a:rPr lang="en-US" sz="1896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Predicted Mask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15517873" y="3250422"/>
              <a:ext cx="5086871" cy="737784"/>
              <a:chOff x="0" y="0"/>
              <a:chExt cx="1041463" cy="15105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1463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1041463">
                    <a:moveTo>
                      <a:pt x="19578" y="0"/>
                    </a:moveTo>
                    <a:lnTo>
                      <a:pt x="1021885" y="0"/>
                    </a:lnTo>
                    <a:cubicBezTo>
                      <a:pt x="1032698" y="0"/>
                      <a:pt x="1041463" y="8766"/>
                      <a:pt x="1041463" y="19578"/>
                    </a:cubicBezTo>
                    <a:lnTo>
                      <a:pt x="1041463" y="131472"/>
                    </a:lnTo>
                    <a:cubicBezTo>
                      <a:pt x="1041463" y="136665"/>
                      <a:pt x="1039401" y="141645"/>
                      <a:pt x="1035729" y="145316"/>
                    </a:cubicBezTo>
                    <a:cubicBezTo>
                      <a:pt x="1032057" y="148988"/>
                      <a:pt x="1027077" y="151051"/>
                      <a:pt x="1021885" y="151051"/>
                    </a:cubicBezTo>
                    <a:lnTo>
                      <a:pt x="19578" y="151051"/>
                    </a:lnTo>
                    <a:cubicBezTo>
                      <a:pt x="8766" y="151051"/>
                      <a:pt x="0" y="142285"/>
                      <a:pt x="0" y="131472"/>
                    </a:cubicBezTo>
                    <a:lnTo>
                      <a:pt x="0" y="19578"/>
                    </a:lnTo>
                    <a:cubicBezTo>
                      <a:pt x="0" y="8766"/>
                      <a:pt x="8766" y="0"/>
                      <a:pt x="19578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041463" cy="19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4747455" y="3363741"/>
              <a:ext cx="6917938" cy="418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4"/>
                </a:lnSpc>
              </a:pPr>
              <a:r>
                <a:rPr lang="en-US" sz="1896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GT Mask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933450"/>
            <a:ext cx="42135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Limitations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464710"/>
            <a:ext cx="16212155" cy="250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5046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The method is </a:t>
            </a:r>
            <a:r>
              <a:rPr lang="en-US" b="true" sz="2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mask-dependent </a:t>
            </a: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— if the mask fails, the descriptors also fail.</a:t>
            </a:r>
          </a:p>
          <a:p>
            <a:pPr algn="just" marL="626111" indent="-313055" lvl="1">
              <a:lnSpc>
                <a:spcPts val="5046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Incorrect masks lead to inaccurate feature extraction and matching.</a:t>
            </a:r>
          </a:p>
          <a:p>
            <a:pPr algn="just" marL="626111" indent="-313055" lvl="1">
              <a:lnSpc>
                <a:spcPts val="5046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Future work:</a:t>
            </a:r>
            <a:r>
              <a:rPr lang="en-US" sz="2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explore deep learning–based segmentation methods to generate more accurate masks and improve overall robustness.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0"/>
            <a:ext cx="18366717" cy="18366717"/>
          </a:xfrm>
          <a:custGeom>
            <a:avLst/>
            <a:gdLst/>
            <a:ahLst/>
            <a:cxnLst/>
            <a:rect r="r" b="b" t="t" l="l"/>
            <a:pathLst>
              <a:path h="18366717" w="18366717">
                <a:moveTo>
                  <a:pt x="0" y="0"/>
                </a:moveTo>
                <a:lnTo>
                  <a:pt x="18366717" y="0"/>
                </a:lnTo>
                <a:lnTo>
                  <a:pt x="18366717" y="18366717"/>
                </a:lnTo>
                <a:lnTo>
                  <a:pt x="0" y="18366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0047" y="3405662"/>
            <a:ext cx="3475676" cy="3475676"/>
            <a:chOff x="0" y="0"/>
            <a:chExt cx="13716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27442" y="3405662"/>
            <a:ext cx="3475676" cy="3475676"/>
            <a:chOff x="0" y="0"/>
            <a:chExt cx="13716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367" r="0" b="-11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56609" y="3405662"/>
            <a:ext cx="3475676" cy="3475676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046" r="0" b="-2504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16594" y="3405662"/>
            <a:ext cx="3475676" cy="3475676"/>
            <a:chOff x="0" y="0"/>
            <a:chExt cx="13716000" cy="1371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7"/>
              <a:stretch>
                <a:fillRect l="-4557" t="-26367" r="-3314" b="-3532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729593" y="7928044"/>
            <a:ext cx="3529707" cy="133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1776578</a:t>
            </a:r>
          </a:p>
          <a:p>
            <a:pPr algn="ctr">
              <a:lnSpc>
                <a:spcPts val="462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944595" y="7928044"/>
            <a:ext cx="261967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Torné,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1630382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8014" y="7928044"/>
            <a:ext cx="323453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1634564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9375" y="7928044"/>
            <a:ext cx="281701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1568249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Team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001000"/>
            <a:ext cx="18385618" cy="18385618"/>
          </a:xfrm>
          <a:custGeom>
            <a:avLst/>
            <a:gdLst/>
            <a:ahLst/>
            <a:cxnLst/>
            <a:rect r="r" b="b" t="t" l="l"/>
            <a:pathLst>
              <a:path h="18385618" w="18385618">
                <a:moveTo>
                  <a:pt x="0" y="0"/>
                </a:moveTo>
                <a:lnTo>
                  <a:pt x="18385618" y="0"/>
                </a:lnTo>
                <a:lnTo>
                  <a:pt x="18385618" y="18385618"/>
                </a:lnTo>
                <a:lnTo>
                  <a:pt x="0" y="1838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Limitations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22867"/>
            <a:ext cx="16230600" cy="366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89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When the painting surface is flat or lacks texture, feature detectors fail to identify keypoints. As a result, </a:t>
            </a:r>
            <a:r>
              <a:rPr lang="en-US" b="true" sz="3000" strike="noStrike" u="non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no reliable descriptors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are generated, and matching becomes impossible. </a:t>
            </a:r>
            <a:r>
              <a:rPr lang="en-US" b="true" sz="3000" strike="noStrike" u="non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Blurry or uniform regions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make comparison ineffective.</a:t>
            </a:r>
          </a:p>
          <a:p>
            <a:pPr algn="just">
              <a:lnSpc>
                <a:spcPts val="4890"/>
              </a:lnSpc>
              <a:spcBef>
                <a:spcPct val="0"/>
              </a:spcBef>
            </a:pPr>
          </a:p>
          <a:p>
            <a:pPr algn="just" marL="647700" indent="-323850" lvl="1">
              <a:lnSpc>
                <a:spcPts val="489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Future work: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inv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stigat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 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ure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ex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tr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acti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tec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hn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ques r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bust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 low-texture 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or u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ni</a:t>
            </a:r>
            <a:r>
              <a:rPr lang="en-US" sz="30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form surface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414053" y="6495108"/>
            <a:ext cx="11670717" cy="3072794"/>
            <a:chOff x="0" y="0"/>
            <a:chExt cx="3073769" cy="8092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73769" cy="809296"/>
            </a:xfrm>
            <a:custGeom>
              <a:avLst/>
              <a:gdLst/>
              <a:ahLst/>
              <a:cxnLst/>
              <a:rect r="r" b="b" t="t" l="l"/>
              <a:pathLst>
                <a:path h="809296" w="3073769">
                  <a:moveTo>
                    <a:pt x="0" y="0"/>
                  </a:moveTo>
                  <a:lnTo>
                    <a:pt x="3073769" y="0"/>
                  </a:lnTo>
                  <a:lnTo>
                    <a:pt x="3073769" y="809296"/>
                  </a:lnTo>
                  <a:lnTo>
                    <a:pt x="0" y="809296"/>
                  </a:lnTo>
                  <a:close/>
                </a:path>
              </a:pathLst>
            </a:custGeom>
            <a:solidFill>
              <a:srgbClr val="FBF8FF"/>
            </a:solidFill>
            <a:ln w="38100" cap="sq">
              <a:solidFill>
                <a:srgbClr val="887BB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073769" cy="83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59840" y="6804710"/>
            <a:ext cx="10379142" cy="2453590"/>
            <a:chOff x="0" y="0"/>
            <a:chExt cx="13838855" cy="3271454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4796130" y="-731420"/>
              <a:ext cx="3271454" cy="4734294"/>
            </a:xfrm>
            <a:custGeom>
              <a:avLst/>
              <a:gdLst/>
              <a:ahLst/>
              <a:cxnLst/>
              <a:rect r="r" b="b" t="t" l="l"/>
              <a:pathLst>
                <a:path h="4734294" w="3271454">
                  <a:moveTo>
                    <a:pt x="0" y="0"/>
                  </a:moveTo>
                  <a:lnTo>
                    <a:pt x="3271454" y="0"/>
                  </a:lnTo>
                  <a:lnTo>
                    <a:pt x="3271454" y="4734294"/>
                  </a:lnTo>
                  <a:lnTo>
                    <a:pt x="0" y="4734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4270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326505" y="0"/>
              <a:ext cx="4512350" cy="3271454"/>
            </a:xfrm>
            <a:custGeom>
              <a:avLst/>
              <a:gdLst/>
              <a:ahLst/>
              <a:cxnLst/>
              <a:rect r="r" b="b" t="t" l="l"/>
              <a:pathLst>
                <a:path h="3271454" w="4512350">
                  <a:moveTo>
                    <a:pt x="0" y="0"/>
                  </a:moveTo>
                  <a:lnTo>
                    <a:pt x="4512350" y="0"/>
                  </a:lnTo>
                  <a:lnTo>
                    <a:pt x="4512350" y="3271454"/>
                  </a:lnTo>
                  <a:lnTo>
                    <a:pt x="0" y="3271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249767"/>
              <a:ext cx="3531310" cy="771919"/>
              <a:chOff x="0" y="0"/>
              <a:chExt cx="691014" cy="1510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91014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691014">
                    <a:moveTo>
                      <a:pt x="29232" y="0"/>
                    </a:moveTo>
                    <a:lnTo>
                      <a:pt x="661782" y="0"/>
                    </a:lnTo>
                    <a:cubicBezTo>
                      <a:pt x="669535" y="0"/>
                      <a:pt x="676970" y="3080"/>
                      <a:pt x="682452" y="8562"/>
                    </a:cubicBezTo>
                    <a:cubicBezTo>
                      <a:pt x="687934" y="14044"/>
                      <a:pt x="691014" y="21479"/>
                      <a:pt x="691014" y="29232"/>
                    </a:cubicBezTo>
                    <a:lnTo>
                      <a:pt x="691014" y="121819"/>
                    </a:lnTo>
                    <a:cubicBezTo>
                      <a:pt x="691014" y="137963"/>
                      <a:pt x="677926" y="151051"/>
                      <a:pt x="661782" y="151051"/>
                    </a:cubicBezTo>
                    <a:lnTo>
                      <a:pt x="29232" y="151051"/>
                    </a:lnTo>
                    <a:cubicBezTo>
                      <a:pt x="13087" y="151051"/>
                      <a:pt x="0" y="137963"/>
                      <a:pt x="0" y="121819"/>
                    </a:cubicBezTo>
                    <a:lnTo>
                      <a:pt x="0" y="29232"/>
                    </a:lnTo>
                    <a:cubicBezTo>
                      <a:pt x="0" y="13087"/>
                      <a:pt x="13087" y="0"/>
                      <a:pt x="29232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691014" cy="179626"/>
              </a:xfrm>
              <a:prstGeom prst="rect">
                <a:avLst/>
              </a:prstGeom>
            </p:spPr>
            <p:txBody>
              <a:bodyPr anchor="ctr" rtlCol="false" tIns="49012" lIns="49012" bIns="49012" rIns="49012"/>
              <a:lstStyle/>
              <a:p>
                <a:pPr algn="ctr">
                  <a:lnSpc>
                    <a:spcPts val="2100"/>
                  </a:lnSpc>
                </a:pPr>
                <a:r>
                  <a:rPr lang="en-US" b="true" sz="1500">
                    <a:solidFill>
                      <a:srgbClr val="000000"/>
                    </a:solidFill>
                    <a:latin typeface="Open Sans 2 Bold"/>
                    <a:ea typeface="Open Sans 2 Bold"/>
                    <a:cs typeface="Open Sans 2 Bold"/>
                    <a:sym typeface="Open Sans 2 Bold"/>
                  </a:rPr>
                  <a:t>Problematic Samples</a:t>
                </a: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50" y="-8001000"/>
            <a:ext cx="18307050" cy="18307050"/>
          </a:xfrm>
          <a:custGeom>
            <a:avLst/>
            <a:gdLst/>
            <a:ahLst/>
            <a:cxnLst/>
            <a:rect r="r" b="b" t="t" l="l"/>
            <a:pathLst>
              <a:path h="18307050" w="18307050">
                <a:moveTo>
                  <a:pt x="0" y="0"/>
                </a:moveTo>
                <a:lnTo>
                  <a:pt x="18307050" y="0"/>
                </a:lnTo>
                <a:lnTo>
                  <a:pt x="18307050" y="18307050"/>
                </a:lnTo>
                <a:lnTo>
                  <a:pt x="0" y="1830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94074"/>
            <a:ext cx="16230600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ORB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and 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AKAZE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achieve near-perfect MAP@K1 with optimal settings.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SIFT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, while slightly less accurate, remains reliable and stable for retrieval.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Good 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matching conditions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are more important than choosing the right detector.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The modified mask extraction method 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successfully isolates paintings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 most cases.</a:t>
            </a:r>
          </a:p>
          <a:p>
            <a:pPr algn="just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The overall retrieval pipeline is 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robust and effective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, despite minor limitations.</a:t>
            </a:r>
          </a:p>
          <a:p>
            <a:pPr algn="just"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887B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80877"/>
            <a:ext cx="16230600" cy="131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47"/>
              </a:lnSpc>
              <a:spcBef>
                <a:spcPct val="0"/>
              </a:spcBef>
            </a:pPr>
            <a:r>
              <a:rPr lang="en-US" sz="689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ANY </a:t>
            </a:r>
            <a:r>
              <a:rPr lang="en-US" sz="6891" strike="noStrike" u="none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QUESTIONS?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038096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5"/>
                </a:lnTo>
                <a:lnTo>
                  <a:pt x="0" y="194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303967"/>
            <a:ext cx="2840954" cy="3453819"/>
            <a:chOff x="0" y="0"/>
            <a:chExt cx="748235" cy="9096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235" cy="909648"/>
            </a:xfrm>
            <a:custGeom>
              <a:avLst/>
              <a:gdLst/>
              <a:ahLst/>
              <a:cxnLst/>
              <a:rect r="r" b="b" t="t" l="l"/>
              <a:pathLst>
                <a:path h="909648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838795"/>
                  </a:lnTo>
                  <a:cubicBezTo>
                    <a:pt x="748235" y="857586"/>
                    <a:pt x="740770" y="875608"/>
                    <a:pt x="727482" y="888895"/>
                  </a:cubicBezTo>
                  <a:cubicBezTo>
                    <a:pt x="714195" y="902183"/>
                    <a:pt x="696173" y="909648"/>
                    <a:pt x="677382" y="909648"/>
                  </a:cubicBezTo>
                  <a:lnTo>
                    <a:pt x="70853" y="909648"/>
                  </a:lnTo>
                  <a:cubicBezTo>
                    <a:pt x="31722" y="909648"/>
                    <a:pt x="0" y="877926"/>
                    <a:pt x="0" y="838795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C2CDFF"/>
            </a:solidFill>
            <a:ln w="38100" cap="rnd">
              <a:solidFill>
                <a:srgbClr val="99AC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48235" cy="95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Load and preprocess images from the database and query sets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77744" y="5303967"/>
            <a:ext cx="2840954" cy="3453819"/>
            <a:chOff x="0" y="0"/>
            <a:chExt cx="748235" cy="90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235" cy="909648"/>
            </a:xfrm>
            <a:custGeom>
              <a:avLst/>
              <a:gdLst/>
              <a:ahLst/>
              <a:cxnLst/>
              <a:rect r="r" b="b" t="t" l="l"/>
              <a:pathLst>
                <a:path h="909648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838795"/>
                  </a:lnTo>
                  <a:cubicBezTo>
                    <a:pt x="748235" y="857586"/>
                    <a:pt x="740770" y="875608"/>
                    <a:pt x="727482" y="888895"/>
                  </a:cubicBezTo>
                  <a:cubicBezTo>
                    <a:pt x="714195" y="902183"/>
                    <a:pt x="696173" y="909648"/>
                    <a:pt x="677382" y="909648"/>
                  </a:cubicBezTo>
                  <a:lnTo>
                    <a:pt x="70853" y="909648"/>
                  </a:lnTo>
                  <a:cubicBezTo>
                    <a:pt x="31722" y="909648"/>
                    <a:pt x="0" y="877926"/>
                    <a:pt x="0" y="838795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D8C7FA"/>
            </a:solidFill>
            <a:ln w="38100" cap="rnd">
              <a:solidFill>
                <a:srgbClr val="BEA1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48235" cy="95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Apply masks to extract paintings from complex scenes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23523" y="5303967"/>
            <a:ext cx="2840954" cy="3453819"/>
            <a:chOff x="0" y="0"/>
            <a:chExt cx="748235" cy="909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8235" cy="909648"/>
            </a:xfrm>
            <a:custGeom>
              <a:avLst/>
              <a:gdLst/>
              <a:ahLst/>
              <a:cxnLst/>
              <a:rect r="r" b="b" t="t" l="l"/>
              <a:pathLst>
                <a:path h="909648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838795"/>
                  </a:lnTo>
                  <a:cubicBezTo>
                    <a:pt x="748235" y="857586"/>
                    <a:pt x="740770" y="875608"/>
                    <a:pt x="727482" y="888895"/>
                  </a:cubicBezTo>
                  <a:cubicBezTo>
                    <a:pt x="714195" y="902183"/>
                    <a:pt x="696173" y="909648"/>
                    <a:pt x="677382" y="909648"/>
                  </a:cubicBezTo>
                  <a:lnTo>
                    <a:pt x="70853" y="909648"/>
                  </a:lnTo>
                  <a:cubicBezTo>
                    <a:pt x="31722" y="909648"/>
                    <a:pt x="0" y="877926"/>
                    <a:pt x="0" y="838795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E2CBF6"/>
            </a:solidFill>
            <a:ln w="38100" cap="rnd">
              <a:solidFill>
                <a:srgbClr val="CEA8F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48235" cy="95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Detect and compute local features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70934" y="5303967"/>
            <a:ext cx="2840954" cy="3453819"/>
            <a:chOff x="0" y="0"/>
            <a:chExt cx="748235" cy="9096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8235" cy="909648"/>
            </a:xfrm>
            <a:custGeom>
              <a:avLst/>
              <a:gdLst/>
              <a:ahLst/>
              <a:cxnLst/>
              <a:rect r="r" b="b" t="t" l="l"/>
              <a:pathLst>
                <a:path h="909648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838795"/>
                  </a:lnTo>
                  <a:cubicBezTo>
                    <a:pt x="748235" y="857586"/>
                    <a:pt x="740770" y="875608"/>
                    <a:pt x="727482" y="888895"/>
                  </a:cubicBezTo>
                  <a:cubicBezTo>
                    <a:pt x="714195" y="902183"/>
                    <a:pt x="696173" y="909648"/>
                    <a:pt x="677382" y="909648"/>
                  </a:cubicBezTo>
                  <a:lnTo>
                    <a:pt x="70853" y="909648"/>
                  </a:lnTo>
                  <a:cubicBezTo>
                    <a:pt x="31722" y="909648"/>
                    <a:pt x="0" y="877926"/>
                    <a:pt x="0" y="838795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EDCBF6"/>
            </a:solidFill>
            <a:ln w="38100" cap="rnd">
              <a:solidFill>
                <a:srgbClr val="E1A8F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48235" cy="95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Match query descriptors with database descriptors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18346" y="5303967"/>
            <a:ext cx="2840954" cy="3453819"/>
            <a:chOff x="0" y="0"/>
            <a:chExt cx="748235" cy="9096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235" cy="909648"/>
            </a:xfrm>
            <a:custGeom>
              <a:avLst/>
              <a:gdLst/>
              <a:ahLst/>
              <a:cxnLst/>
              <a:rect r="r" b="b" t="t" l="l"/>
              <a:pathLst>
                <a:path h="909648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838795"/>
                  </a:lnTo>
                  <a:cubicBezTo>
                    <a:pt x="748235" y="857586"/>
                    <a:pt x="740770" y="875608"/>
                    <a:pt x="727482" y="888895"/>
                  </a:cubicBezTo>
                  <a:cubicBezTo>
                    <a:pt x="714195" y="902183"/>
                    <a:pt x="696173" y="909648"/>
                    <a:pt x="677382" y="909648"/>
                  </a:cubicBezTo>
                  <a:lnTo>
                    <a:pt x="70853" y="909648"/>
                  </a:lnTo>
                  <a:cubicBezTo>
                    <a:pt x="31722" y="909648"/>
                    <a:pt x="0" y="877926"/>
                    <a:pt x="0" y="838795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FFC2E8"/>
            </a:solidFill>
            <a:ln w="38100" cap="rnd">
              <a:solidFill>
                <a:srgbClr val="FF99D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8235" cy="957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Evaluate performance using MAP@K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869654" y="7030877"/>
            <a:ext cx="508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7218698" y="7030877"/>
            <a:ext cx="5048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0564477" y="7030877"/>
            <a:ext cx="5064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3911889" y="7030877"/>
            <a:ext cx="5064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Global System Pipeline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613566"/>
            <a:ext cx="12306796" cy="178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b="true" sz="3000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Goal: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Retrieve artworks in a museum database using visual similarity.</a:t>
            </a:r>
          </a:p>
          <a:p>
            <a:pPr algn="just">
              <a:lnSpc>
                <a:spcPts val="4860"/>
              </a:lnSpc>
            </a:pPr>
            <a:r>
              <a:rPr lang="en-US" b="true" sz="3000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Input: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Query set (QSD1-W4) and museum database images.</a:t>
            </a:r>
          </a:p>
          <a:p>
            <a:pPr algn="just">
              <a:lnSpc>
                <a:spcPts val="4860"/>
              </a:lnSpc>
            </a:pPr>
            <a:r>
              <a:rPr lang="en-US" b="true" sz="3000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Output:</a:t>
            </a:r>
            <a:r>
              <a:rPr lang="en-US" b="true" sz="30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Ranked list of most similar paintings for each query.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887B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63492" y="3739878"/>
            <a:ext cx="12570540" cy="254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7"/>
              </a:lnSpc>
            </a:pPr>
            <a:r>
              <a:rPr lang="en-US" sz="689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 Keypoint Detection and Descriptor Computation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8714082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Dataset Loading and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06924"/>
            <a:ext cx="16230600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Images are loaded as </a:t>
            </a: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grayscale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and</a:t>
            </a: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resized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to a maximum side of</a:t>
            </a: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512 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pixels.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Gaussian blur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applied before resizing to reduce aliasing.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Masks 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extracted from previous weeks are used to isolate paintings.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Connected components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separate multiple paintings within one image.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Each detected painting is </a:t>
            </a: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cropped, masked</a:t>
            </a:r>
            <a:r>
              <a:rPr lang="en-US" b="true" sz="3199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,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and </a:t>
            </a:r>
            <a:r>
              <a:rPr lang="en-US" b="true" sz="319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stored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individually.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007528"/>
            <a:ext cx="16230600" cy="3250772"/>
            <a:chOff x="0" y="0"/>
            <a:chExt cx="21640800" cy="4334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519287" y="0"/>
              <a:ext cx="3383095" cy="3781507"/>
            </a:xfrm>
            <a:custGeom>
              <a:avLst/>
              <a:gdLst/>
              <a:ahLst/>
              <a:cxnLst/>
              <a:rect r="r" b="b" t="t" l="l"/>
              <a:pathLst>
                <a:path h="3781507" w="3383095">
                  <a:moveTo>
                    <a:pt x="0" y="0"/>
                  </a:moveTo>
                  <a:lnTo>
                    <a:pt x="3383094" y="0"/>
                  </a:lnTo>
                  <a:lnTo>
                    <a:pt x="3383094" y="3781507"/>
                  </a:lnTo>
                  <a:lnTo>
                    <a:pt x="0" y="378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61" t="-6445" r="-1652" b="-2085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11625385" y="1890754"/>
              <a:ext cx="893901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303313" y="0"/>
              <a:ext cx="3322072" cy="3781507"/>
            </a:xfrm>
            <a:custGeom>
              <a:avLst/>
              <a:gdLst/>
              <a:ahLst/>
              <a:cxnLst/>
              <a:rect r="r" b="b" t="t" l="l"/>
              <a:pathLst>
                <a:path h="3781507" w="3322072">
                  <a:moveTo>
                    <a:pt x="0" y="0"/>
                  </a:moveTo>
                  <a:lnTo>
                    <a:pt x="3322072" y="0"/>
                  </a:lnTo>
                  <a:lnTo>
                    <a:pt x="3322072" y="3781507"/>
                  </a:lnTo>
                  <a:lnTo>
                    <a:pt x="0" y="378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51361" cy="3781507"/>
            </a:xfrm>
            <a:custGeom>
              <a:avLst/>
              <a:gdLst/>
              <a:ahLst/>
              <a:cxnLst/>
              <a:rect r="r" b="b" t="t" l="l"/>
              <a:pathLst>
                <a:path h="3781507" w="3351361">
                  <a:moveTo>
                    <a:pt x="0" y="0"/>
                  </a:moveTo>
                  <a:lnTo>
                    <a:pt x="3351361" y="0"/>
                  </a:lnTo>
                  <a:lnTo>
                    <a:pt x="3351361" y="3781507"/>
                  </a:lnTo>
                  <a:lnTo>
                    <a:pt x="0" y="378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51852" y="0"/>
              <a:ext cx="3351361" cy="3781507"/>
            </a:xfrm>
            <a:custGeom>
              <a:avLst/>
              <a:gdLst/>
              <a:ahLst/>
              <a:cxnLst/>
              <a:rect r="r" b="b" t="t" l="l"/>
              <a:pathLst>
                <a:path h="3781507" w="3351361">
                  <a:moveTo>
                    <a:pt x="0" y="0"/>
                  </a:moveTo>
                  <a:lnTo>
                    <a:pt x="3351361" y="0"/>
                  </a:lnTo>
                  <a:lnTo>
                    <a:pt x="3351361" y="3781507"/>
                  </a:lnTo>
                  <a:lnTo>
                    <a:pt x="0" y="3781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>
              <a:off x="7503213" y="1890754"/>
              <a:ext cx="80010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3351361" y="1890754"/>
              <a:ext cx="800491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917350" y="2171267"/>
              <a:ext cx="2723450" cy="1610240"/>
            </a:xfrm>
            <a:custGeom>
              <a:avLst/>
              <a:gdLst/>
              <a:ahLst/>
              <a:cxnLst/>
              <a:rect r="r" b="b" t="t" l="l"/>
              <a:pathLst>
                <a:path h="1610240" w="2723450">
                  <a:moveTo>
                    <a:pt x="0" y="0"/>
                  </a:moveTo>
                  <a:lnTo>
                    <a:pt x="2723450" y="0"/>
                  </a:lnTo>
                  <a:lnTo>
                    <a:pt x="2723450" y="1610240"/>
                  </a:lnTo>
                  <a:lnTo>
                    <a:pt x="0" y="1610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791381" y="2171267"/>
              <a:ext cx="1894400" cy="1610240"/>
            </a:xfrm>
            <a:custGeom>
              <a:avLst/>
              <a:gdLst/>
              <a:ahLst/>
              <a:cxnLst/>
              <a:rect r="r" b="b" t="t" l="l"/>
              <a:pathLst>
                <a:path h="1610240" w="1894400">
                  <a:moveTo>
                    <a:pt x="0" y="0"/>
                  </a:moveTo>
                  <a:lnTo>
                    <a:pt x="1894400" y="0"/>
                  </a:lnTo>
                  <a:lnTo>
                    <a:pt x="1894400" y="1610240"/>
                  </a:lnTo>
                  <a:lnTo>
                    <a:pt x="0" y="1610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000987"/>
              <a:ext cx="335136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Original Image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303313" y="4000987"/>
              <a:ext cx="3322072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Extracted Mask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151852" y="4000987"/>
              <a:ext cx="335136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Preprocessed Image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519287" y="4000987"/>
              <a:ext cx="3383095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Mask Overlay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15902381" y="1890754"/>
              <a:ext cx="4376694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7738581" y="1890754"/>
              <a:ext cx="0" cy="28051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20279075" y="1890754"/>
              <a:ext cx="211880" cy="28051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6791381" y="4000987"/>
              <a:ext cx="4849419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Extracted Individual Pictures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198564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Mask Extraction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70150"/>
            <a:ext cx="16230600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For this step, we used and adapted the </a:t>
            </a:r>
            <a:r>
              <a:rPr lang="en-US" sz="35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2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code to better fit our specific requirements by allowing the detection of both </a:t>
            </a:r>
            <a:r>
              <a:rPr lang="en-US" sz="35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horizontal and vertical separations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07680" y="4766859"/>
            <a:ext cx="3313428" cy="3739717"/>
          </a:xfrm>
          <a:custGeom>
            <a:avLst/>
            <a:gdLst/>
            <a:ahLst/>
            <a:cxnLst/>
            <a:rect r="r" b="b" t="t" l="l"/>
            <a:pathLst>
              <a:path h="3739717" w="3313428">
                <a:moveTo>
                  <a:pt x="0" y="0"/>
                </a:moveTo>
                <a:lnTo>
                  <a:pt x="3313427" y="0"/>
                </a:lnTo>
                <a:lnTo>
                  <a:pt x="3313427" y="3739717"/>
                </a:lnTo>
                <a:lnTo>
                  <a:pt x="0" y="3739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4" t="-6794" r="-2720" b="-236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14178" y="4766859"/>
            <a:ext cx="3328719" cy="3755960"/>
          </a:xfrm>
          <a:custGeom>
            <a:avLst/>
            <a:gdLst/>
            <a:ahLst/>
            <a:cxnLst/>
            <a:rect r="r" b="b" t="t" l="l"/>
            <a:pathLst>
              <a:path h="3755960" w="3328719">
                <a:moveTo>
                  <a:pt x="0" y="0"/>
                </a:moveTo>
                <a:lnTo>
                  <a:pt x="3328720" y="0"/>
                </a:lnTo>
                <a:lnTo>
                  <a:pt x="3328720" y="3755960"/>
                </a:lnTo>
                <a:lnTo>
                  <a:pt x="0" y="3755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6103" y="4766859"/>
            <a:ext cx="3330207" cy="3755960"/>
          </a:xfrm>
          <a:custGeom>
            <a:avLst/>
            <a:gdLst/>
            <a:ahLst/>
            <a:cxnLst/>
            <a:rect r="r" b="b" t="t" l="l"/>
            <a:pathLst>
              <a:path h="3755960" w="3330207">
                <a:moveTo>
                  <a:pt x="0" y="0"/>
                </a:moveTo>
                <a:lnTo>
                  <a:pt x="3330207" y="0"/>
                </a:lnTo>
                <a:lnTo>
                  <a:pt x="3330207" y="3755960"/>
                </a:lnTo>
                <a:lnTo>
                  <a:pt x="0" y="3755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5" t="-6981" r="-2567" b="-259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14178" y="9048702"/>
            <a:ext cx="6906929" cy="508039"/>
            <a:chOff x="0" y="0"/>
            <a:chExt cx="9209239" cy="6773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025576" y="0"/>
              <a:ext cx="6771615" cy="677386"/>
              <a:chOff x="0" y="0"/>
              <a:chExt cx="1510007" cy="15105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10007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1510007">
                    <a:moveTo>
                      <a:pt x="13503" y="0"/>
                    </a:moveTo>
                    <a:lnTo>
                      <a:pt x="1496503" y="0"/>
                    </a:lnTo>
                    <a:cubicBezTo>
                      <a:pt x="1503961" y="0"/>
                      <a:pt x="1510007" y="6046"/>
                      <a:pt x="1510007" y="13503"/>
                    </a:cubicBezTo>
                    <a:lnTo>
                      <a:pt x="1510007" y="137547"/>
                    </a:lnTo>
                    <a:cubicBezTo>
                      <a:pt x="1510007" y="141129"/>
                      <a:pt x="1508584" y="144563"/>
                      <a:pt x="1506052" y="147096"/>
                    </a:cubicBezTo>
                    <a:cubicBezTo>
                      <a:pt x="1503519" y="149628"/>
                      <a:pt x="1500085" y="151051"/>
                      <a:pt x="1496503" y="151051"/>
                    </a:cubicBezTo>
                    <a:lnTo>
                      <a:pt x="13503" y="151051"/>
                    </a:lnTo>
                    <a:cubicBezTo>
                      <a:pt x="6046" y="151051"/>
                      <a:pt x="0" y="145005"/>
                      <a:pt x="0" y="137547"/>
                    </a:cubicBezTo>
                    <a:lnTo>
                      <a:pt x="0" y="13503"/>
                    </a:lnTo>
                    <a:cubicBezTo>
                      <a:pt x="0" y="9922"/>
                      <a:pt x="1423" y="6487"/>
                      <a:pt x="3955" y="3955"/>
                    </a:cubicBezTo>
                    <a:cubicBezTo>
                      <a:pt x="6487" y="1423"/>
                      <a:pt x="9922" y="0"/>
                      <a:pt x="13503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1510007" cy="19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91398"/>
              <a:ext cx="9209239" cy="44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2"/>
                </a:lnSpc>
              </a:pPr>
              <a:r>
                <a:rPr lang="en-US" sz="2016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Before Modification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4930" y="9048702"/>
            <a:ext cx="6931379" cy="508039"/>
            <a:chOff x="0" y="0"/>
            <a:chExt cx="9241839" cy="67738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086438" y="0"/>
              <a:ext cx="6782561" cy="677386"/>
              <a:chOff x="0" y="0"/>
              <a:chExt cx="1512448" cy="15105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12448" cy="151051"/>
              </a:xfrm>
              <a:custGeom>
                <a:avLst/>
                <a:gdLst/>
                <a:ahLst/>
                <a:cxnLst/>
                <a:rect r="r" b="b" t="t" l="l"/>
                <a:pathLst>
                  <a:path h="151051" w="1512448">
                    <a:moveTo>
                      <a:pt x="13482" y="0"/>
                    </a:moveTo>
                    <a:lnTo>
                      <a:pt x="1498966" y="0"/>
                    </a:lnTo>
                    <a:cubicBezTo>
                      <a:pt x="1502542" y="0"/>
                      <a:pt x="1505971" y="1420"/>
                      <a:pt x="1508499" y="3949"/>
                    </a:cubicBezTo>
                    <a:cubicBezTo>
                      <a:pt x="1511027" y="6477"/>
                      <a:pt x="1512448" y="9906"/>
                      <a:pt x="1512448" y="13482"/>
                    </a:cubicBezTo>
                    <a:lnTo>
                      <a:pt x="1512448" y="137569"/>
                    </a:lnTo>
                    <a:cubicBezTo>
                      <a:pt x="1512448" y="141145"/>
                      <a:pt x="1511027" y="144574"/>
                      <a:pt x="1508499" y="147102"/>
                    </a:cubicBezTo>
                    <a:cubicBezTo>
                      <a:pt x="1505971" y="149630"/>
                      <a:pt x="1502542" y="151051"/>
                      <a:pt x="1498966" y="151051"/>
                    </a:cubicBezTo>
                    <a:lnTo>
                      <a:pt x="13482" y="151051"/>
                    </a:lnTo>
                    <a:cubicBezTo>
                      <a:pt x="9906" y="151051"/>
                      <a:pt x="6477" y="149630"/>
                      <a:pt x="3949" y="147102"/>
                    </a:cubicBezTo>
                    <a:cubicBezTo>
                      <a:pt x="1420" y="144574"/>
                      <a:pt x="0" y="141145"/>
                      <a:pt x="0" y="137569"/>
                    </a:cubicBezTo>
                    <a:lnTo>
                      <a:pt x="0" y="13482"/>
                    </a:lnTo>
                    <a:cubicBezTo>
                      <a:pt x="0" y="9906"/>
                      <a:pt x="1420" y="6477"/>
                      <a:pt x="3949" y="3949"/>
                    </a:cubicBezTo>
                    <a:cubicBezTo>
                      <a:pt x="6477" y="1420"/>
                      <a:pt x="9906" y="0"/>
                      <a:pt x="13482" y="0"/>
                    </a:cubicBezTo>
                    <a:close/>
                  </a:path>
                </a:pathLst>
              </a:custGeom>
              <a:solidFill>
                <a:srgbClr val="D8C7FA"/>
              </a:solidFill>
              <a:ln w="38100" cap="sq">
                <a:solidFill>
                  <a:srgbClr val="BEA1F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512448" cy="198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91398"/>
              <a:ext cx="9241839" cy="44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2"/>
                </a:lnSpc>
              </a:pPr>
              <a:r>
                <a:rPr lang="en-US" sz="2016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After Modification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429151" y="4766859"/>
            <a:ext cx="3301272" cy="3757831"/>
          </a:xfrm>
          <a:custGeom>
            <a:avLst/>
            <a:gdLst/>
            <a:ahLst/>
            <a:cxnLst/>
            <a:rect r="r" b="b" t="t" l="l"/>
            <a:pathLst>
              <a:path h="3757831" w="3301272">
                <a:moveTo>
                  <a:pt x="0" y="0"/>
                </a:moveTo>
                <a:lnTo>
                  <a:pt x="3301272" y="0"/>
                </a:lnTo>
                <a:lnTo>
                  <a:pt x="3301272" y="3757832"/>
                </a:lnTo>
                <a:lnTo>
                  <a:pt x="0" y="3757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208089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4"/>
                </a:lnTo>
                <a:lnTo>
                  <a:pt x="0" y="19485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Feature Detection and 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09565"/>
            <a:ext cx="16230600" cy="694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5"/>
              </a:lnSpc>
            </a:pPr>
            <a:r>
              <a:rPr lang="en-US" sz="35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Goal: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Extract distinctive visual features from museum and query images.</a:t>
            </a:r>
          </a:p>
          <a:p>
            <a:pPr algn="just">
              <a:lnSpc>
                <a:spcPts val="4235"/>
              </a:lnSpc>
            </a:pPr>
          </a:p>
          <a:p>
            <a:pPr algn="just">
              <a:lnSpc>
                <a:spcPts val="4235"/>
              </a:lnSpc>
            </a:pP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Techniques tested:</a:t>
            </a:r>
          </a:p>
          <a:p>
            <a:pPr algn="just">
              <a:lnSpc>
                <a:spcPts val="4235"/>
              </a:lnSpc>
            </a:pPr>
          </a:p>
          <a:p>
            <a:pPr algn="just" marL="755651" indent="-377825" lvl="1">
              <a:lnSpc>
                <a:spcPts val="4235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SIFT 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(Scale-Invariant Feature Transform): detects distinctive keypoints robust to scale, rotation, and illumination changes.</a:t>
            </a:r>
          </a:p>
          <a:p>
            <a:pPr algn="just">
              <a:lnSpc>
                <a:spcPts val="4235"/>
              </a:lnSpc>
            </a:pPr>
          </a:p>
          <a:p>
            <a:pPr algn="just" marL="755651" indent="-377825" lvl="1">
              <a:lnSpc>
                <a:spcPts val="4235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ORB 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(Oriented FAST and Rotated BRIEF): a fast, rotation-invariant binary descriptor suitable for real-time applications.</a:t>
            </a:r>
          </a:p>
          <a:p>
            <a:pPr algn="just">
              <a:lnSpc>
                <a:spcPts val="4235"/>
              </a:lnSpc>
            </a:pPr>
          </a:p>
          <a:p>
            <a:pPr algn="just" marL="755651" indent="-377825" lvl="1">
              <a:lnSpc>
                <a:spcPts val="4235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AKAZE 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(Accelerated KAZE):</a:t>
            </a:r>
            <a:r>
              <a:rPr lang="en-US" b="true" sz="3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35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extracts features in a nonlinear scale space, offering a good trade-off between accuracy and efficiency.</a:t>
            </a:r>
          </a:p>
          <a:p>
            <a:pPr algn="ctr">
              <a:lnSpc>
                <a:spcPts val="436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8782" y="-9038096"/>
            <a:ext cx="19485564" cy="19485564"/>
          </a:xfrm>
          <a:custGeom>
            <a:avLst/>
            <a:gdLst/>
            <a:ahLst/>
            <a:cxnLst/>
            <a:rect r="r" b="b" t="t" l="l"/>
            <a:pathLst>
              <a:path h="19485564" w="19485564">
                <a:moveTo>
                  <a:pt x="0" y="0"/>
                </a:moveTo>
                <a:lnTo>
                  <a:pt x="19485564" y="0"/>
                </a:lnTo>
                <a:lnTo>
                  <a:pt x="19485564" y="19485565"/>
                </a:lnTo>
                <a:lnTo>
                  <a:pt x="0" y="194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53682"/>
            <a:ext cx="2840954" cy="6104104"/>
            <a:chOff x="0" y="0"/>
            <a:chExt cx="748235" cy="16076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235" cy="1607665"/>
            </a:xfrm>
            <a:custGeom>
              <a:avLst/>
              <a:gdLst/>
              <a:ahLst/>
              <a:cxnLst/>
              <a:rect r="r" b="b" t="t" l="l"/>
              <a:pathLst>
                <a:path h="1607665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1536812"/>
                  </a:lnTo>
                  <a:cubicBezTo>
                    <a:pt x="748235" y="1575943"/>
                    <a:pt x="716513" y="1607665"/>
                    <a:pt x="677382" y="1607665"/>
                  </a:cubicBezTo>
                  <a:lnTo>
                    <a:pt x="70853" y="1607665"/>
                  </a:lnTo>
                  <a:cubicBezTo>
                    <a:pt x="52062" y="1607665"/>
                    <a:pt x="34040" y="1600200"/>
                    <a:pt x="20752" y="1586913"/>
                  </a:cubicBezTo>
                  <a:cubicBezTo>
                    <a:pt x="7465" y="1573625"/>
                    <a:pt x="0" y="1555604"/>
                    <a:pt x="0" y="1536812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C2CDFF"/>
            </a:solidFill>
            <a:ln w="38100" cap="rnd">
              <a:solidFill>
                <a:srgbClr val="99AC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48235" cy="165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Brute Force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Matcher</a:t>
              </a:r>
            </a:p>
            <a:p>
              <a:pPr algn="ctr">
                <a:lnSpc>
                  <a:spcPts val="3220"/>
                </a:lnSpc>
              </a:pP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SIFT: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NORM_L2 NORM_L2SQR</a:t>
              </a:r>
            </a:p>
            <a:p>
              <a:pPr algn="ctr">
                <a:lnSpc>
                  <a:spcPts val="2800"/>
                </a:lnSpc>
              </a:pP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ORB: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NORM_HAMMING NORM_HAMMING2</a:t>
              </a:r>
            </a:p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AKAZE: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NORM_HAMMING</a:t>
              </a:r>
            </a:p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77744" y="2653682"/>
            <a:ext cx="2840954" cy="6104104"/>
            <a:chOff x="0" y="0"/>
            <a:chExt cx="748235" cy="16076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235" cy="1607665"/>
            </a:xfrm>
            <a:custGeom>
              <a:avLst/>
              <a:gdLst/>
              <a:ahLst/>
              <a:cxnLst/>
              <a:rect r="r" b="b" t="t" l="l"/>
              <a:pathLst>
                <a:path h="1607665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1536812"/>
                  </a:lnTo>
                  <a:cubicBezTo>
                    <a:pt x="748235" y="1575943"/>
                    <a:pt x="716513" y="1607665"/>
                    <a:pt x="677382" y="1607665"/>
                  </a:cubicBezTo>
                  <a:lnTo>
                    <a:pt x="70853" y="1607665"/>
                  </a:lnTo>
                  <a:cubicBezTo>
                    <a:pt x="52062" y="1607665"/>
                    <a:pt x="34040" y="1600200"/>
                    <a:pt x="20752" y="1586913"/>
                  </a:cubicBezTo>
                  <a:cubicBezTo>
                    <a:pt x="7465" y="1573625"/>
                    <a:pt x="0" y="1555604"/>
                    <a:pt x="0" y="1536812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D8C7FA"/>
            </a:solidFill>
            <a:ln w="38100" cap="rnd">
              <a:solidFill>
                <a:srgbClr val="BEA1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48235" cy="165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Filter matches using Lowe’s Ratio Test</a:t>
              </a: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KNN (K=2)</a:t>
              </a: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Keep if: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1st match &lt; ratio × 2nd match</a:t>
              </a:r>
            </a:p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23523" y="2653682"/>
            <a:ext cx="2840954" cy="6104104"/>
            <a:chOff x="0" y="0"/>
            <a:chExt cx="748235" cy="16076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8235" cy="1607665"/>
            </a:xfrm>
            <a:custGeom>
              <a:avLst/>
              <a:gdLst/>
              <a:ahLst/>
              <a:cxnLst/>
              <a:rect r="r" b="b" t="t" l="l"/>
              <a:pathLst>
                <a:path h="1607665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1536812"/>
                  </a:lnTo>
                  <a:cubicBezTo>
                    <a:pt x="748235" y="1575943"/>
                    <a:pt x="716513" y="1607665"/>
                    <a:pt x="677382" y="1607665"/>
                  </a:cubicBezTo>
                  <a:lnTo>
                    <a:pt x="70853" y="1607665"/>
                  </a:lnTo>
                  <a:cubicBezTo>
                    <a:pt x="52062" y="1607665"/>
                    <a:pt x="34040" y="1600200"/>
                    <a:pt x="20752" y="1586913"/>
                  </a:cubicBezTo>
                  <a:cubicBezTo>
                    <a:pt x="7465" y="1573625"/>
                    <a:pt x="0" y="1555604"/>
                    <a:pt x="0" y="1536812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E2CBF6"/>
            </a:solidFill>
            <a:ln w="38100" cap="rnd">
              <a:solidFill>
                <a:srgbClr val="CEA8F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48235" cy="165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Verify correctness </a:t>
              </a: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Cross-check matches</a:t>
              </a: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(DB ↔ Query)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using same Lowe ratio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70934" y="2653682"/>
            <a:ext cx="2840954" cy="6104104"/>
            <a:chOff x="0" y="0"/>
            <a:chExt cx="748235" cy="16076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8235" cy="1607665"/>
            </a:xfrm>
            <a:custGeom>
              <a:avLst/>
              <a:gdLst/>
              <a:ahLst/>
              <a:cxnLst/>
              <a:rect r="r" b="b" t="t" l="l"/>
              <a:pathLst>
                <a:path h="1607665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1536812"/>
                  </a:lnTo>
                  <a:cubicBezTo>
                    <a:pt x="748235" y="1575943"/>
                    <a:pt x="716513" y="1607665"/>
                    <a:pt x="677382" y="1607665"/>
                  </a:cubicBezTo>
                  <a:lnTo>
                    <a:pt x="70853" y="1607665"/>
                  </a:lnTo>
                  <a:cubicBezTo>
                    <a:pt x="52062" y="1607665"/>
                    <a:pt x="34040" y="1600200"/>
                    <a:pt x="20752" y="1586913"/>
                  </a:cubicBezTo>
                  <a:cubicBezTo>
                    <a:pt x="7465" y="1573625"/>
                    <a:pt x="0" y="1555604"/>
                    <a:pt x="0" y="1536812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EDCBF6"/>
            </a:solidFill>
            <a:ln w="38100" cap="rnd">
              <a:solidFill>
                <a:srgbClr val="E1A8F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48235" cy="165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Are there enough verified matches?</a:t>
              </a: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Apply a t</a:t>
              </a: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hreshold to confirm if image exists in DB.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418346" y="2653682"/>
            <a:ext cx="2840954" cy="6104104"/>
            <a:chOff x="0" y="0"/>
            <a:chExt cx="748235" cy="16076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8235" cy="1607665"/>
            </a:xfrm>
            <a:custGeom>
              <a:avLst/>
              <a:gdLst/>
              <a:ahLst/>
              <a:cxnLst/>
              <a:rect r="r" b="b" t="t" l="l"/>
              <a:pathLst>
                <a:path h="1607665" w="748235">
                  <a:moveTo>
                    <a:pt x="70853" y="0"/>
                  </a:moveTo>
                  <a:lnTo>
                    <a:pt x="677382" y="0"/>
                  </a:lnTo>
                  <a:cubicBezTo>
                    <a:pt x="716513" y="0"/>
                    <a:pt x="748235" y="31722"/>
                    <a:pt x="748235" y="70853"/>
                  </a:cubicBezTo>
                  <a:lnTo>
                    <a:pt x="748235" y="1536812"/>
                  </a:lnTo>
                  <a:cubicBezTo>
                    <a:pt x="748235" y="1575943"/>
                    <a:pt x="716513" y="1607665"/>
                    <a:pt x="677382" y="1607665"/>
                  </a:cubicBezTo>
                  <a:lnTo>
                    <a:pt x="70853" y="1607665"/>
                  </a:lnTo>
                  <a:cubicBezTo>
                    <a:pt x="52062" y="1607665"/>
                    <a:pt x="34040" y="1600200"/>
                    <a:pt x="20752" y="1586913"/>
                  </a:cubicBezTo>
                  <a:cubicBezTo>
                    <a:pt x="7465" y="1573625"/>
                    <a:pt x="0" y="1555604"/>
                    <a:pt x="0" y="1536812"/>
                  </a:cubicBezTo>
                  <a:lnTo>
                    <a:pt x="0" y="70853"/>
                  </a:lnTo>
                  <a:cubicBezTo>
                    <a:pt x="0" y="52062"/>
                    <a:pt x="7465" y="34040"/>
                    <a:pt x="20752" y="20752"/>
                  </a:cubicBezTo>
                  <a:cubicBezTo>
                    <a:pt x="34040" y="7465"/>
                    <a:pt x="52062" y="0"/>
                    <a:pt x="70853" y="0"/>
                  </a:cubicBezTo>
                  <a:close/>
                </a:path>
              </a:pathLst>
            </a:custGeom>
            <a:solidFill>
              <a:srgbClr val="FFC2E8"/>
            </a:solidFill>
            <a:ln w="38100" cap="rnd">
              <a:solidFill>
                <a:srgbClr val="FF99D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8235" cy="1655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Retrieval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Retrieve the database images sorted by number of good matches.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869654" y="5724784"/>
            <a:ext cx="5080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7218698" y="5724784"/>
            <a:ext cx="5048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0564477" y="5724784"/>
            <a:ext cx="5064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3911889" y="5724784"/>
            <a:ext cx="5064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Image Matching and Retrieval</a:t>
            </a: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Pipe</a:t>
            </a: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</a:t>
            </a:r>
            <a:r>
              <a:rPr lang="en-US" b="true" sz="5199" strike="noStrike" u="none">
                <a:solidFill>
                  <a:srgbClr val="887BB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887B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320990" y="3745120"/>
            <a:ext cx="11655545" cy="253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47"/>
              </a:lnSpc>
              <a:spcBef>
                <a:spcPct val="0"/>
              </a:spcBef>
            </a:pPr>
            <a:r>
              <a:rPr lang="en-US" sz="689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Grid Search: Finding the Optimal Parameters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5554" y="398780"/>
            <a:ext cx="250155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Group 1: 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Gerard Vilaplana Pelegrí,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Adrián García Tapia,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Maiol Sabater Oliveras,</a:t>
            </a:r>
          </a:p>
          <a:p>
            <a:pPr algn="r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Júlia Garcia Torné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DAG4BnURqVo</dc:identifier>
  <dcterms:modified xsi:type="dcterms:W3CDTF">2011-08-01T06:04:30Z</dcterms:modified>
  <cp:revision>1</cp:revision>
  <dc:title>C1 Final Presentation</dc:title>
</cp:coreProperties>
</file>